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4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5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7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8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9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10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7" r:id="rId2"/>
    <p:sldMasterId id="2147487551" r:id="rId3"/>
    <p:sldMasterId id="2147487576" r:id="rId4"/>
    <p:sldMasterId id="2147487614" r:id="rId5"/>
    <p:sldMasterId id="2147487652" r:id="rId6"/>
    <p:sldMasterId id="2147487702" r:id="rId7"/>
    <p:sldMasterId id="2147487740" r:id="rId8"/>
    <p:sldMasterId id="2147487765" r:id="rId9"/>
    <p:sldMasterId id="2147487866" r:id="rId10"/>
    <p:sldMasterId id="2147487904" r:id="rId11"/>
  </p:sldMasterIdLst>
  <p:notesMasterIdLst>
    <p:notesMasterId r:id="rId36"/>
  </p:notesMasterIdLst>
  <p:handoutMasterIdLst>
    <p:handoutMasterId r:id="rId37"/>
  </p:handoutMasterIdLst>
  <p:sldIdLst>
    <p:sldId id="300" r:id="rId12"/>
    <p:sldId id="1135" r:id="rId13"/>
    <p:sldId id="1124" r:id="rId14"/>
    <p:sldId id="1119" r:id="rId15"/>
    <p:sldId id="1126" r:id="rId16"/>
    <p:sldId id="1081" r:id="rId17"/>
    <p:sldId id="1127" r:id="rId18"/>
    <p:sldId id="1136" r:id="rId19"/>
    <p:sldId id="1128" r:id="rId20"/>
    <p:sldId id="1137" r:id="rId21"/>
    <p:sldId id="1131" r:id="rId22"/>
    <p:sldId id="1115" r:id="rId23"/>
    <p:sldId id="1117" r:id="rId24"/>
    <p:sldId id="1066" r:id="rId25"/>
    <p:sldId id="1064" r:id="rId26"/>
    <p:sldId id="1043" r:id="rId27"/>
    <p:sldId id="1045" r:id="rId28"/>
    <p:sldId id="1077" r:id="rId29"/>
    <p:sldId id="1146" r:id="rId30"/>
    <p:sldId id="1132" r:id="rId31"/>
    <p:sldId id="1133" r:id="rId32"/>
    <p:sldId id="1145" r:id="rId33"/>
    <p:sldId id="1147" r:id="rId34"/>
    <p:sldId id="88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y Chehovich" initials="YC" lastIdx="3" clrIdx="0">
    <p:extLst>
      <p:ext uri="{19B8F6BF-5375-455C-9EA6-DF929625EA0E}">
        <p15:presenceInfo xmlns:p15="http://schemas.microsoft.com/office/powerpoint/2012/main" userId="S-1-5-21-573767762-3502779626-2925938322-1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7713C"/>
    <a:srgbClr val="73669F"/>
    <a:srgbClr val="FFC000"/>
    <a:srgbClr val="C82506"/>
    <a:srgbClr val="DE6A10"/>
    <a:srgbClr val="DCBD23"/>
    <a:srgbClr val="00882B"/>
    <a:srgbClr val="0365C0"/>
    <a:srgbClr val="75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7478" autoAdjust="0"/>
  </p:normalViewPr>
  <p:slideViewPr>
    <p:cSldViewPr snapToGrid="0">
      <p:cViewPr varScale="1">
        <p:scale>
          <a:sx n="83" d="100"/>
          <a:sy n="83" d="100"/>
        </p:scale>
        <p:origin x="710" y="7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75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4E6B9-E49F-4406-9C17-FC2281CC7A0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E92E-9500-4F48-A45D-8D0D29165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87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C55E-3102-48C5-8966-97B98E23719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72A26-16A8-4677-8787-47A56F14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543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64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3270459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2249342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3122337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3971623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4080132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1263411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2042275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1249848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5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185587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185587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223772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2265388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4154375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90816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237671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РОЛИК!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Загружаем файл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(преимущество – идет проверка не только картинки, но целого файла).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Проверяем, затем входим в отдельную вкладку «поиск по изображениям», нажимаем «искать заимствования»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Получаем результат, интерпретируем</a:t>
            </a:r>
          </a:p>
        </p:txBody>
      </p:sp>
    </p:spTree>
    <p:extLst>
      <p:ext uri="{BB962C8B-B14F-4D97-AF65-F5344CB8AC3E}">
        <p14:creationId xmlns:p14="http://schemas.microsoft.com/office/powerpoint/2010/main" val="403745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1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1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2835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5159854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05766" y="1304094"/>
            <a:ext cx="10183039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6699" y="3217765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0909" y="3541935"/>
            <a:ext cx="10170176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011555" y="4620223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005765" y="4944394"/>
            <a:ext cx="10170176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1005417" y="1673226"/>
            <a:ext cx="10174816" cy="6842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28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3483" y="1408263"/>
            <a:ext cx="489989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67028" y="2696016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67028" y="1404406"/>
            <a:ext cx="4916941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16063" y="2272505"/>
            <a:ext cx="489989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69602" y="2274437"/>
            <a:ext cx="4916941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10910" y="5839492"/>
            <a:ext cx="10170175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07008" y="2697943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8477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09" y="1896402"/>
            <a:ext cx="10170176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Многие известные личности представляют собой не что иное.</a:t>
            </a:r>
          </a:p>
          <a:p>
            <a:pPr lvl="0"/>
            <a:endParaRPr lang="ru-R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09" y="1304094"/>
            <a:ext cx="1017017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26577" y="5839492"/>
            <a:ext cx="9124683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079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9929" y="2070036"/>
            <a:ext cx="4321161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853163" y="1304095"/>
            <a:ext cx="4327927" cy="7017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53163" y="3993267"/>
            <a:ext cx="432792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854785" y="4317438"/>
            <a:ext cx="4326305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304094"/>
            <a:ext cx="5565141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416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1" y="1856660"/>
            <a:ext cx="10170179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5299352"/>
            <a:ext cx="1017017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09" y="4936605"/>
            <a:ext cx="1017017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1019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1682283"/>
            <a:ext cx="10170180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0" y="1304094"/>
            <a:ext cx="10170180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3" y="2610092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2612023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1343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0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1" y="4101378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501304" y="1985912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01303" y="4103310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989120" y="1991697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989119" y="4109095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4367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1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09418" y="2411489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1021203" y="3293846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019709" y="3715560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1023778" y="4621075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022283" y="5048575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09463" y="1987932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012038" y="3303585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009463" y="4626943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1017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10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2531" y="2551315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478258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478967" y="2547458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945606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946207" y="2549390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1013483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015105" y="4601959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80831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481541" y="4598102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948179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7948781" y="4600034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4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1368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>
          <p15:clr>
            <a:srgbClr val="FBAE40"/>
          </p15:clr>
        </p15:guide>
        <p15:guide id="2" pos="704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931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7714"/>
            <a:ext cx="105156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838200" y="3267520"/>
            <a:ext cx="105156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838200" y="5018462"/>
            <a:ext cx="105156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838200" y="5694883"/>
            <a:ext cx="105156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18344" y="6475105"/>
            <a:ext cx="2943069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0553" y="6475105"/>
            <a:ext cx="291184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057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376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840318" y="1244184"/>
            <a:ext cx="10562167" cy="1592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90423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9076"/>
            <a:ext cx="10515600" cy="79447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5888" y="2383200"/>
            <a:ext cx="5089499" cy="561372"/>
          </a:xfrm>
          <a:effectLst>
            <a:softEdge rad="50800"/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3201"/>
            <a:ext cx="5106312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6208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7270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1" y="2136098"/>
            <a:ext cx="10517187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14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6295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5322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05471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3224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05471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83199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3224" y="185128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185128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453224" y="404786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51733" y="404786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029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65956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4813" y="2136098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136098"/>
            <a:ext cx="6743284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7904813" y="5239062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904813" y="3687580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37243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70751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9257467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257467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3581400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81400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194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64194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838200" y="2149768"/>
            <a:ext cx="10515600" cy="464695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4546A"/>
                </a:solidFill>
              </a:rPr>
              <a:t>Образец</a:t>
            </a:r>
            <a:r>
              <a:rPr lang="ru-RU" sz="2400" dirty="0">
                <a:solidFill>
                  <a:srgbClr val="44546A"/>
                </a:solidFill>
              </a:rPr>
              <a:t> </a:t>
            </a:r>
            <a:r>
              <a:rPr lang="ru-RU" sz="2400" b="0" dirty="0">
                <a:solidFill>
                  <a:srgbClr val="44546A"/>
                </a:solidFill>
              </a:rPr>
              <a:t>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02010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838200" y="2405922"/>
          <a:ext cx="10515600" cy="3762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6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500</a:t>
                      </a:r>
                      <a:endParaRPr lang="ru-RU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80947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2326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9167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5411450"/>
            <a:ext cx="5637551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5065635" y="1235570"/>
            <a:ext cx="634687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639456"/>
            <a:ext cx="5637551" cy="63708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343331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ый макет с двумя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87205"/>
            <a:ext cx="4648200" cy="100510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4204742"/>
            <a:ext cx="4648200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2"/>
          </p:nvPr>
        </p:nvSpPr>
        <p:spPr>
          <a:xfrm>
            <a:off x="5836170" y="1325953"/>
            <a:ext cx="547640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5836170" y="4204741"/>
            <a:ext cx="5476407" cy="228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87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4938"/>
            <a:ext cx="10515600" cy="574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180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9221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8717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4515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"/>
            <a:ext cx="12192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436472"/>
            <a:ext cx="9144000" cy="842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26573" y="4122517"/>
            <a:ext cx="9144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6839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6781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780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29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428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015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752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2727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1139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6459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2572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6736995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34622722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05766" y="1304094"/>
            <a:ext cx="10183039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6699" y="3217765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0909" y="3541935"/>
            <a:ext cx="10170176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011555" y="4620223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005765" y="4944394"/>
            <a:ext cx="10170176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1005417" y="1673226"/>
            <a:ext cx="10174816" cy="6842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225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3483" y="1408263"/>
            <a:ext cx="489989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67028" y="2696016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67028" y="1404406"/>
            <a:ext cx="4916941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16063" y="2272505"/>
            <a:ext cx="489989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69602" y="2274437"/>
            <a:ext cx="4916941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10910" y="5839492"/>
            <a:ext cx="10170175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07008" y="2697943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54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7159478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09" y="1896402"/>
            <a:ext cx="10170176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Многие известные личности представляют собой не что иное.</a:t>
            </a:r>
          </a:p>
          <a:p>
            <a:pPr lvl="0"/>
            <a:endParaRPr lang="ru-R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09" y="1304094"/>
            <a:ext cx="1017017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26577" y="5839492"/>
            <a:ext cx="9124683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576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9929" y="2070036"/>
            <a:ext cx="4321161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853163" y="1304095"/>
            <a:ext cx="4327927" cy="7017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53163" y="3993267"/>
            <a:ext cx="432792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854785" y="4317438"/>
            <a:ext cx="4326305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304094"/>
            <a:ext cx="5565141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4086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1" y="1856660"/>
            <a:ext cx="10170179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5299352"/>
            <a:ext cx="1017017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09" y="4936605"/>
            <a:ext cx="1017017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9452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1682283"/>
            <a:ext cx="10170180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0" y="1304094"/>
            <a:ext cx="10170180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3" y="2610092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2612023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492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0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1" y="4101378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501304" y="1985912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01303" y="4103310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989120" y="1991697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989119" y="4109095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9008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1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09418" y="2411489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1021203" y="3293846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019709" y="3715560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1023778" y="4621075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022283" y="5048575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09463" y="1987932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012038" y="3303585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009463" y="4626943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029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10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2531" y="2551315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478258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478967" y="2547458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945606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946207" y="2549390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1013483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015105" y="4601959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80831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481541" y="4598102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948179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7948781" y="4600034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4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30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>
          <p15:clr>
            <a:srgbClr val="FBAE40"/>
          </p15:clr>
        </p15:guide>
        <p15:guide id="2" pos="7045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7714"/>
            <a:ext cx="105156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838200" y="3267520"/>
            <a:ext cx="105156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838200" y="5018462"/>
            <a:ext cx="105156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838200" y="5694883"/>
            <a:ext cx="105156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18344" y="6475105"/>
            <a:ext cx="2943069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0553" y="6475105"/>
            <a:ext cx="291184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810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119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840318" y="1244184"/>
            <a:ext cx="10562167" cy="1592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191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203148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9076"/>
            <a:ext cx="10515600" cy="79447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5888" y="2383200"/>
            <a:ext cx="5089499" cy="561372"/>
          </a:xfrm>
          <a:effectLst>
            <a:softEdge rad="50800"/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3201"/>
            <a:ext cx="5106312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02960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7270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1" y="2136098"/>
            <a:ext cx="10517187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316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6295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5322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05471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3224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05471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0880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3224" y="185128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185128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453224" y="404786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51733" y="404786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966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65956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4813" y="2136098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136098"/>
            <a:ext cx="6743284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7904813" y="5239062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904813" y="3687580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65077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70751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9257467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257467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3581400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81400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194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64194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838200" y="2149768"/>
            <a:ext cx="10515600" cy="464695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4546A"/>
                </a:solidFill>
              </a:rPr>
              <a:t>Образец</a:t>
            </a:r>
            <a:r>
              <a:rPr lang="ru-RU" sz="2400" dirty="0">
                <a:solidFill>
                  <a:srgbClr val="44546A"/>
                </a:solidFill>
              </a:rPr>
              <a:t> </a:t>
            </a:r>
            <a:r>
              <a:rPr lang="ru-RU" sz="2400" b="0" dirty="0">
                <a:solidFill>
                  <a:srgbClr val="44546A"/>
                </a:solidFill>
              </a:rPr>
              <a:t>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03795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838200" y="2405922"/>
          <a:ext cx="10515600" cy="3762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6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500</a:t>
                      </a:r>
                      <a:endParaRPr lang="ru-RU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80947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96902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5411450"/>
            <a:ext cx="5637551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5065635" y="1235570"/>
            <a:ext cx="634687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639456"/>
            <a:ext cx="5637551" cy="63708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855120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ый макет с двумя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87205"/>
            <a:ext cx="4648200" cy="100510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4204742"/>
            <a:ext cx="4648200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2"/>
          </p:nvPr>
        </p:nvSpPr>
        <p:spPr>
          <a:xfrm>
            <a:off x="5836170" y="1325953"/>
            <a:ext cx="547640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5836170" y="4204741"/>
            <a:ext cx="5476407" cy="228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906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4938"/>
            <a:ext cx="10515600" cy="574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31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05766" y="1304094"/>
            <a:ext cx="10183039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6699" y="3217765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0909" y="3541935"/>
            <a:ext cx="10170176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011555" y="4620223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005765" y="4944394"/>
            <a:ext cx="10170176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1005417" y="1673226"/>
            <a:ext cx="10174816" cy="6842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032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395" y="2612406"/>
            <a:ext cx="10926501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BD7E8B-223B-41BE-B76A-68BFD34234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96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2395" y="2612406"/>
            <a:ext cx="10926501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0DA965-91B8-4639-BCF1-60FD030F4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54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5899" y="4500691"/>
            <a:ext cx="10880202" cy="22807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648E45-B0A4-40CE-9A00-AC74DE2D38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645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"/>
            <a:ext cx="12192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5899" y="4500691"/>
            <a:ext cx="10880202" cy="22807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643" y="2563792"/>
            <a:ext cx="10920714" cy="842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53006" y="4122517"/>
            <a:ext cx="10885989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презентации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83C7D0-1F93-46EA-AC47-61E64BAD6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761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099857" cy="6273477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66283A-91DA-4912-AFBF-5812853654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59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099857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3B7058-4DCE-496B-B83D-C58E58B16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19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" y="1"/>
            <a:ext cx="6099857" cy="6273477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7CC216-6980-4A69-A2E6-49582A6FC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58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1" y="1"/>
            <a:ext cx="6099857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7E89A-0838-4AF3-94AA-E4365BE16F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822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606343-8C0E-4217-A984-38D2197A25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94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BC024B-E071-472D-AD1C-9F0F98C2A8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09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3483" y="1408263"/>
            <a:ext cx="489989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67028" y="2696016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67028" y="1404406"/>
            <a:ext cx="4916941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16063" y="2272505"/>
            <a:ext cx="489989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69602" y="2274437"/>
            <a:ext cx="4916941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10910" y="5839492"/>
            <a:ext cx="10170175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07008" y="2697943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3733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EDBA60-7E05-4C5E-A598-267A0616C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38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43302E-5C70-44BA-BB44-309E87D4F1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932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DEE955-6CAA-42E7-8B3B-41D437157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079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8695" y="1623481"/>
            <a:ext cx="10978586" cy="492443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8695" y="2517486"/>
            <a:ext cx="10978586" cy="81560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8170745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695" y="1623481"/>
            <a:ext cx="10978586" cy="492443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8695" y="2517486"/>
            <a:ext cx="10978586" cy="81560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5918547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1332" y="3154105"/>
            <a:ext cx="1089064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65104" y="3541935"/>
            <a:ext cx="1090446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66188" y="4556563"/>
            <a:ext cx="1089064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59960" y="4944394"/>
            <a:ext cx="10904467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659454" y="1846849"/>
            <a:ext cx="10909442" cy="912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5B234F6-2246-477B-B315-E0011018A0F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59453" y="5606917"/>
            <a:ext cx="10904467" cy="206210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D7A8BD-542C-4DC7-A2F4-175040BF1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116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67028" y="2696016"/>
            <a:ext cx="5290402" cy="136845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1332" y="2272505"/>
            <a:ext cx="524462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69602" y="2274437"/>
            <a:ext cx="529350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282" y="5606917"/>
            <a:ext cx="10896148" cy="206210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61282" y="2697943"/>
            <a:ext cx="5259784" cy="136845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65096" y="1338816"/>
            <a:ext cx="5261143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267714" y="1340747"/>
            <a:ext cx="52917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BD2A1B-F87C-47CA-A1BB-FB9DB68A9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7327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71332" y="1896402"/>
            <a:ext cx="10897564" cy="2981265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Clr>
                <a:srgbClr val="0070C0"/>
              </a:buCl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Многие известные личности представляют собой не что иное.</a:t>
            </a:r>
            <a:endParaRPr lang="en-US" dirty="0"/>
          </a:p>
          <a:p>
            <a:pPr marL="45720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sss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5108" y="5606917"/>
            <a:ext cx="10904468" cy="206210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C92065-AAF1-40D5-BD69-419977CC2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104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19509" y="2070035"/>
            <a:ext cx="5920450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610801" y="3518708"/>
            <a:ext cx="5929719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612912" y="3987557"/>
            <a:ext cx="5927047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  <a:r>
              <a:rPr lang="en-US" dirty="0"/>
              <a:t> </a:t>
            </a:r>
            <a:r>
              <a:rPr lang="ru-RU" dirty="0"/>
              <a:t>Образец текста Образец текста Образец текста Образец</a:t>
            </a:r>
            <a:r>
              <a:rPr lang="en-US" dirty="0"/>
              <a:t> </a:t>
            </a:r>
            <a:r>
              <a:rPr lang="ru-RU" dirty="0"/>
              <a:t>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36608" y="1348450"/>
            <a:ext cx="4635659" cy="4583575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619262" y="1340747"/>
            <a:ext cx="5924891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30DC49-DEB8-4117-9CCB-88BDBD2C3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366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3970" y="5530847"/>
            <a:ext cx="10926501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53969" y="5168100"/>
            <a:ext cx="10926500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71333" y="1909833"/>
            <a:ext cx="5200892" cy="300747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1911764"/>
            <a:ext cx="5254239" cy="300747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878133-3840-42F0-94B7-A95D73E76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07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09" y="1896402"/>
            <a:ext cx="10170176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Многие известные личности представляют собой не что иное.</a:t>
            </a:r>
          </a:p>
          <a:p>
            <a:pPr lvl="0"/>
            <a:endParaRPr lang="ru-R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09" y="1304094"/>
            <a:ext cx="1017017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26577" y="5839492"/>
            <a:ext cx="9124683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5591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65543" y="1826967"/>
            <a:ext cx="1091492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71333" y="2523287"/>
            <a:ext cx="5200892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2525218"/>
            <a:ext cx="5254239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A76BA2-743B-43F0-B921-CC0322CDB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528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81034" y="2117091"/>
            <a:ext cx="3186841" cy="2111526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033" y="4523858"/>
            <a:ext cx="3186843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501304" y="2119023"/>
            <a:ext cx="3186841" cy="2111526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01303" y="4525790"/>
            <a:ext cx="3186843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8382661" y="2124808"/>
            <a:ext cx="3186841" cy="2111526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8382660" y="4531575"/>
            <a:ext cx="3186843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181BB27-21A4-4A70-B211-5898DA434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730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75247" y="1983981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750271" y="2411489"/>
            <a:ext cx="8811065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85538" y="3421167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760562" y="3842881"/>
            <a:ext cx="8811065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688113" y="4835207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763136" y="5262707"/>
            <a:ext cx="8811065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749991" y="1987932"/>
            <a:ext cx="882211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752566" y="3430906"/>
            <a:ext cx="882211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749991" y="4841075"/>
            <a:ext cx="882211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825DEA-3F07-4FBC-B446-7671C2222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730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5245" y="2132614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76866" y="2742294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478258" y="2132614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478859" y="2738437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8373861" y="2132614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8374462" y="2740369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77818" y="4183258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679440" y="4792938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91713" y="4183258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492314" y="4789081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376434" y="4183258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8377036" y="4791013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6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A3E0F29-4850-4A44-B91F-9A36EE442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1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>
          <p15:clr>
            <a:srgbClr val="FBAE40"/>
          </p15:clr>
        </p15:guide>
        <p15:guide id="2" pos="7045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3524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62282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2835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"/>
            <a:ext cx="12192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436472"/>
            <a:ext cx="9144000" cy="842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26573" y="4122517"/>
            <a:ext cx="9144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2945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75872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41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9929" y="2070036"/>
            <a:ext cx="4321161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853163" y="1304095"/>
            <a:ext cx="4327927" cy="7017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53163" y="3993267"/>
            <a:ext cx="432792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854785" y="4317438"/>
            <a:ext cx="4326305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304094"/>
            <a:ext cx="5565141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407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5640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43781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9217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35504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9267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13191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6002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6440926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4982088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05766" y="1304094"/>
            <a:ext cx="10183039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6699" y="3217765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0909" y="3541935"/>
            <a:ext cx="10170176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011555" y="4620223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005765" y="4944394"/>
            <a:ext cx="10170176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1005417" y="1673226"/>
            <a:ext cx="10174816" cy="6842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4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58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51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1" y="1856660"/>
            <a:ext cx="10170179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5299352"/>
            <a:ext cx="1017017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09" y="4936605"/>
            <a:ext cx="1017017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8225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3483" y="1408263"/>
            <a:ext cx="489989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67028" y="2696016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67028" y="1404406"/>
            <a:ext cx="4916941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16063" y="2272505"/>
            <a:ext cx="489989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69602" y="2274437"/>
            <a:ext cx="4916941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10910" y="5839492"/>
            <a:ext cx="10170175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07008" y="2697943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5044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09" y="1896402"/>
            <a:ext cx="10170176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Многие известные личности представляют собой не что иное.</a:t>
            </a:r>
          </a:p>
          <a:p>
            <a:pPr lvl="0"/>
            <a:endParaRPr lang="ru-R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09" y="1304094"/>
            <a:ext cx="1017017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26577" y="5839492"/>
            <a:ext cx="9124683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5932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9929" y="2070036"/>
            <a:ext cx="4321161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853163" y="1304095"/>
            <a:ext cx="4327927" cy="7017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53163" y="3993267"/>
            <a:ext cx="432792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854785" y="4317438"/>
            <a:ext cx="4326305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304094"/>
            <a:ext cx="5565141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1836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1" y="1856660"/>
            <a:ext cx="10170179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5299352"/>
            <a:ext cx="1017017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09" y="4936605"/>
            <a:ext cx="1017017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97328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1682283"/>
            <a:ext cx="10170180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0" y="1304094"/>
            <a:ext cx="10170180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3" y="2610092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2612023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6350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0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1" y="4101378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501304" y="1985912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01303" y="4103310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989120" y="1991697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989119" y="4109095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6373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1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09418" y="2411489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1021203" y="3293846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019709" y="3715560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1023778" y="4621075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022283" y="5048575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09463" y="1987932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012038" y="3303585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009463" y="4626943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36745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10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2531" y="2551315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478258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478967" y="2547458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945606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946207" y="2549390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1013483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015105" y="4601959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80831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481541" y="4598102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948179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7948781" y="4600034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4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726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>
          <p15:clr>
            <a:srgbClr val="FBAE40"/>
          </p15:clr>
        </p15:guide>
        <p15:guide id="2" pos="7045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7714"/>
            <a:ext cx="105156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838200" y="3267520"/>
            <a:ext cx="105156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838200" y="5018462"/>
            <a:ext cx="105156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838200" y="5694883"/>
            <a:ext cx="105156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18344" y="6475105"/>
            <a:ext cx="2943069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0553" y="6475105"/>
            <a:ext cx="291184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748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03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1682283"/>
            <a:ext cx="10170180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0" y="1304094"/>
            <a:ext cx="10170180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3" y="2610092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2612023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25010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840318" y="1244184"/>
            <a:ext cx="10562167" cy="1592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44005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9076"/>
            <a:ext cx="10515600" cy="79447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5888" y="2383200"/>
            <a:ext cx="5089499" cy="561372"/>
          </a:xfrm>
          <a:effectLst>
            <a:softEdge rad="50800"/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3201"/>
            <a:ext cx="5106312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154676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7270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1" y="2136098"/>
            <a:ext cx="10517187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9743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6295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5322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05471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3224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05471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24421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3224" y="185128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185128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453224" y="404786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51733" y="404786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5858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65956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4813" y="2136098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136098"/>
            <a:ext cx="6743284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7904813" y="5239062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904813" y="3687580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18207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70751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9257467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257467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3581400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81400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194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64194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838200" y="2149768"/>
            <a:ext cx="10515600" cy="464695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4546A"/>
                </a:solidFill>
              </a:rPr>
              <a:t>Образец</a:t>
            </a:r>
            <a:r>
              <a:rPr lang="ru-RU" sz="2400" dirty="0">
                <a:solidFill>
                  <a:srgbClr val="44546A"/>
                </a:solidFill>
              </a:rPr>
              <a:t> </a:t>
            </a:r>
            <a:r>
              <a:rPr lang="ru-RU" sz="2400" b="0" dirty="0">
                <a:solidFill>
                  <a:srgbClr val="44546A"/>
                </a:solidFill>
              </a:rPr>
              <a:t>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023746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838200" y="2405922"/>
          <a:ext cx="10515600" cy="3762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6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500</a:t>
                      </a:r>
                      <a:endParaRPr lang="ru-RU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80947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8630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5411450"/>
            <a:ext cx="5637551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5065635" y="1235570"/>
            <a:ext cx="634687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639456"/>
            <a:ext cx="5637551" cy="63708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408809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ый макет с двумя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87205"/>
            <a:ext cx="4648200" cy="100510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4204742"/>
            <a:ext cx="4648200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2"/>
          </p:nvPr>
        </p:nvSpPr>
        <p:spPr>
          <a:xfrm>
            <a:off x="5836170" y="1325953"/>
            <a:ext cx="547640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5836170" y="4204741"/>
            <a:ext cx="5476407" cy="228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58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0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1" y="4101378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501304" y="1985912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01303" y="4103310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989120" y="1991697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989119" y="4109095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57735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4938"/>
            <a:ext cx="10515600" cy="574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205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395" y="2612406"/>
            <a:ext cx="10926501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BD7E8B-223B-41BE-B76A-68BFD34234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188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2395" y="2612406"/>
            <a:ext cx="10926501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0DA965-91B8-4639-BCF1-60FD030F4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8569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5899" y="4500691"/>
            <a:ext cx="10880202" cy="22807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648E45-B0A4-40CE-9A00-AC74DE2D38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592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"/>
            <a:ext cx="12192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5899" y="4500691"/>
            <a:ext cx="10880202" cy="22807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643" y="2563792"/>
            <a:ext cx="10920714" cy="842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53006" y="4122517"/>
            <a:ext cx="10885989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презентации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83C7D0-1F93-46EA-AC47-61E64BAD6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6013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099857" cy="6273477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66283A-91DA-4912-AFBF-5812853654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5511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099857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3B7058-4DCE-496B-B83D-C58E58B16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6153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" y="1"/>
            <a:ext cx="6099857" cy="6273477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7CC216-6980-4A69-A2E6-49582A6FC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794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1" y="1"/>
            <a:ext cx="6099857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7E89A-0838-4AF3-94AA-E4365BE16F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745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606343-8C0E-4217-A984-38D2197A25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8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1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09418" y="2411489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1021203" y="3293846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019709" y="3715560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1023778" y="4621075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022283" y="5048575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09463" y="1987932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012038" y="3303585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009463" y="4626943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3586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BC024B-E071-472D-AD1C-9F0F98C2A8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5794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EDBA60-7E05-4C5E-A598-267A0616C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977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43302E-5C70-44BA-BB44-309E87D4F1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591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DEE955-6CAA-42E7-8B3B-41D437157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37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8695" y="1623481"/>
            <a:ext cx="10978586" cy="492443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8695" y="2517486"/>
            <a:ext cx="10978586" cy="81560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347889668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695" y="1623481"/>
            <a:ext cx="10978586" cy="492443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8695" y="2517486"/>
            <a:ext cx="10978586" cy="81560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30197953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1332" y="3154105"/>
            <a:ext cx="1089064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65104" y="3541935"/>
            <a:ext cx="1090446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66188" y="4556563"/>
            <a:ext cx="1089064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59960" y="4944394"/>
            <a:ext cx="10904467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659454" y="1846849"/>
            <a:ext cx="10909442" cy="912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5B234F6-2246-477B-B315-E0011018A0F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59453" y="5606917"/>
            <a:ext cx="10904467" cy="206210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D7A8BD-542C-4DC7-A2F4-175040BF1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212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67028" y="2696016"/>
            <a:ext cx="5290402" cy="136845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1332" y="2272505"/>
            <a:ext cx="524462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69602" y="2274437"/>
            <a:ext cx="529350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282" y="5606917"/>
            <a:ext cx="10896148" cy="206210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61282" y="2697943"/>
            <a:ext cx="5259784" cy="136845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65096" y="1338816"/>
            <a:ext cx="5261143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267714" y="1340747"/>
            <a:ext cx="52917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BD2A1B-F87C-47CA-A1BB-FB9DB68A9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008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71332" y="1896402"/>
            <a:ext cx="10897564" cy="2981265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Clr>
                <a:srgbClr val="0070C0"/>
              </a:buCl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Многие известные личности представляют собой не что иное.</a:t>
            </a:r>
            <a:endParaRPr lang="en-US" dirty="0"/>
          </a:p>
          <a:p>
            <a:pPr marL="45720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sss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5108" y="5606917"/>
            <a:ext cx="10904468" cy="206210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C92065-AAF1-40D5-BD69-419977CC2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0015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19509" y="2070035"/>
            <a:ext cx="5920450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610801" y="3518708"/>
            <a:ext cx="5929719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612912" y="3987557"/>
            <a:ext cx="5927047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  <a:r>
              <a:rPr lang="en-US" dirty="0"/>
              <a:t> </a:t>
            </a:r>
            <a:r>
              <a:rPr lang="ru-RU" dirty="0"/>
              <a:t>Образец текста Образец текста Образец текста Образец</a:t>
            </a:r>
            <a:r>
              <a:rPr lang="en-US" dirty="0"/>
              <a:t> </a:t>
            </a:r>
            <a:r>
              <a:rPr lang="ru-RU" dirty="0"/>
              <a:t>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36608" y="1348450"/>
            <a:ext cx="4635659" cy="4583575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619262" y="1340747"/>
            <a:ext cx="5924891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30DC49-DEB8-4117-9CCB-88BDBD2C3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1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10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2531" y="2551315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478258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478967" y="2547458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945606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946207" y="2549390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1013483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015105" y="4601959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80831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481541" y="4598102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948179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7948781" y="4600034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4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766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  <p15:guide id="2" pos="7045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3970" y="5530847"/>
            <a:ext cx="10926501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53969" y="5168100"/>
            <a:ext cx="10926500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71333" y="1909833"/>
            <a:ext cx="5200892" cy="300747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1911764"/>
            <a:ext cx="5254239" cy="300747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878133-3840-42F0-94B7-A95D73E76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0118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65543" y="1826967"/>
            <a:ext cx="1091492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71333" y="2523287"/>
            <a:ext cx="5200892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2525218"/>
            <a:ext cx="5254239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A76BA2-743B-43F0-B921-CC0322CDB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430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81034" y="2117091"/>
            <a:ext cx="3186841" cy="2111526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033" y="4523858"/>
            <a:ext cx="3186843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501304" y="2119023"/>
            <a:ext cx="3186841" cy="2111526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01303" y="4525790"/>
            <a:ext cx="3186843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8382661" y="2124808"/>
            <a:ext cx="3186841" cy="2111526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8382660" y="4531575"/>
            <a:ext cx="3186843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181BB27-21A4-4A70-B211-5898DA434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0690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75247" y="1983981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750271" y="2411489"/>
            <a:ext cx="8811065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85538" y="3421167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760562" y="3842881"/>
            <a:ext cx="8811065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688113" y="4835207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763136" y="5262707"/>
            <a:ext cx="8811065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749991" y="1987932"/>
            <a:ext cx="882211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752566" y="3430906"/>
            <a:ext cx="882211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749991" y="4841075"/>
            <a:ext cx="882211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825DEA-3F07-4FBC-B446-7671C2222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741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5245" y="2132614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76866" y="2742294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478258" y="2132614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478859" y="2738437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8373861" y="2132614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8374462" y="2740369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77818" y="4183258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679440" y="4792938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91713" y="4183258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492314" y="4789081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376434" y="4183258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8377036" y="4791013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6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A3E0F29-4850-4A44-B91F-9A36EE442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4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>
          <p15:clr>
            <a:srgbClr val="FBAE40"/>
          </p15:clr>
        </p15:guide>
        <p15:guide id="2" pos="7045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8081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4597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43148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"/>
            <a:ext cx="12192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436472"/>
            <a:ext cx="9144000" cy="842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26573" y="4122517"/>
            <a:ext cx="9144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90792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315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7714"/>
            <a:ext cx="105156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838200" y="3267520"/>
            <a:ext cx="105156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838200" y="5018462"/>
            <a:ext cx="105156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838200" y="5694883"/>
            <a:ext cx="105156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18344" y="6475105"/>
            <a:ext cx="2943069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0553" y="6475105"/>
            <a:ext cx="291184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084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4053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666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35232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2044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01756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5045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2424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71843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75491828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787257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2447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05766" y="1304094"/>
            <a:ext cx="10183039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6699" y="3217765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0909" y="3541935"/>
            <a:ext cx="10170176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011555" y="4620223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005765" y="4944394"/>
            <a:ext cx="10170176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1005417" y="1673226"/>
            <a:ext cx="10174816" cy="6842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71088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3483" y="1408263"/>
            <a:ext cx="489989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67028" y="2696016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67028" y="1404406"/>
            <a:ext cx="4916941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16063" y="2272505"/>
            <a:ext cx="489989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69602" y="2274437"/>
            <a:ext cx="4916941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10910" y="5839492"/>
            <a:ext cx="10170175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07008" y="2697943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25427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09" y="1896402"/>
            <a:ext cx="10170176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Многие известные личности представляют собой не что иное.</a:t>
            </a:r>
          </a:p>
          <a:p>
            <a:pPr lvl="0"/>
            <a:endParaRPr lang="ru-R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09" y="1304094"/>
            <a:ext cx="1017017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26577" y="5839492"/>
            <a:ext cx="9124683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5963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9929" y="2070036"/>
            <a:ext cx="4321161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853163" y="1304095"/>
            <a:ext cx="4327927" cy="7017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53163" y="3993267"/>
            <a:ext cx="432792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854785" y="4317438"/>
            <a:ext cx="4326305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304094"/>
            <a:ext cx="5565141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2978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1" y="1856660"/>
            <a:ext cx="10170179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5299352"/>
            <a:ext cx="1017017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09" y="4936605"/>
            <a:ext cx="1017017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68256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1682283"/>
            <a:ext cx="10170180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0" y="1304094"/>
            <a:ext cx="10170180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3" y="2610092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2612023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5345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0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1" y="4101378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501304" y="1985912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01303" y="4103310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989120" y="1991697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989119" y="4109095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10667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1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09418" y="2411489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1021203" y="3293846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019709" y="3715560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1023778" y="4621075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022283" y="5048575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09463" y="1987932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012038" y="3303585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009463" y="4626943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9356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10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2531" y="2551315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478258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478967" y="2547458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945606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946207" y="2549390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1013483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015105" y="4601959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80831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481541" y="4598102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948179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7948781" y="4600034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4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940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>
          <p15:clr>
            <a:srgbClr val="FBAE40"/>
          </p15:clr>
        </p15:guide>
        <p15:guide id="2" pos="7045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7714"/>
            <a:ext cx="105156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838200" y="3267520"/>
            <a:ext cx="105156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838200" y="5018462"/>
            <a:ext cx="105156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838200" y="5694883"/>
            <a:ext cx="105156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18344" y="6475105"/>
            <a:ext cx="2943069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0553" y="6475105"/>
            <a:ext cx="291184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13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840318" y="1244184"/>
            <a:ext cx="10562167" cy="1592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161482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048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840318" y="1244184"/>
            <a:ext cx="10562167" cy="1592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950975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9076"/>
            <a:ext cx="10515600" cy="79447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5888" y="2383200"/>
            <a:ext cx="5089499" cy="561372"/>
          </a:xfrm>
          <a:effectLst>
            <a:softEdge rad="50800"/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3201"/>
            <a:ext cx="5106312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638529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7270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1" y="2136098"/>
            <a:ext cx="10517187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6385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6295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5322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05471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3224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05471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804160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3224" y="185128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185128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453224" y="404786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51733" y="404786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2032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65956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4813" y="2136098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136098"/>
            <a:ext cx="6743284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7904813" y="5239062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904813" y="3687580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858530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70751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9257467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257467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3581400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81400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194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64194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838200" y="2149768"/>
            <a:ext cx="10515600" cy="464695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4546A"/>
                </a:solidFill>
              </a:rPr>
              <a:t>Образец</a:t>
            </a:r>
            <a:r>
              <a:rPr lang="ru-RU" sz="2400" dirty="0">
                <a:solidFill>
                  <a:srgbClr val="44546A"/>
                </a:solidFill>
              </a:rPr>
              <a:t> </a:t>
            </a:r>
            <a:r>
              <a:rPr lang="ru-RU" sz="2400" b="0" dirty="0">
                <a:solidFill>
                  <a:srgbClr val="44546A"/>
                </a:solidFill>
              </a:rPr>
              <a:t>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185020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838200" y="2405922"/>
          <a:ext cx="10515600" cy="3762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6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500</a:t>
                      </a:r>
                      <a:endParaRPr lang="ru-RU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80947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0273418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5411450"/>
            <a:ext cx="5637551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5065635" y="1235570"/>
            <a:ext cx="634687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639456"/>
            <a:ext cx="5637551" cy="63708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41342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9076"/>
            <a:ext cx="10515600" cy="79447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5888" y="2383200"/>
            <a:ext cx="5089499" cy="561372"/>
          </a:xfrm>
          <a:effectLst>
            <a:softEdge rad="50800"/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3201"/>
            <a:ext cx="5106312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461549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ый макет с двумя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87205"/>
            <a:ext cx="4648200" cy="100510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4204742"/>
            <a:ext cx="4648200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2"/>
          </p:nvPr>
        </p:nvSpPr>
        <p:spPr>
          <a:xfrm>
            <a:off x="5836170" y="1325953"/>
            <a:ext cx="547640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5836170" y="4204741"/>
            <a:ext cx="5476407" cy="228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8561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4938"/>
            <a:ext cx="10515600" cy="574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684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5834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2500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5739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"/>
            <a:ext cx="12192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436472"/>
            <a:ext cx="9144000" cy="842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26573" y="4122517"/>
            <a:ext cx="9144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3469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7615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06292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45624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383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7270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1" y="2136098"/>
            <a:ext cx="10517187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1893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6885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47644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6278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51420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69269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32302201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335454358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05766" y="1304094"/>
            <a:ext cx="10183039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6699" y="3217765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0909" y="3541935"/>
            <a:ext cx="10170176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011555" y="4620223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005765" y="4944394"/>
            <a:ext cx="10170176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1005417" y="1673226"/>
            <a:ext cx="10174816" cy="6842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1027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3483" y="1408263"/>
            <a:ext cx="489989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67028" y="2696016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67028" y="1404406"/>
            <a:ext cx="4916941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16063" y="2272505"/>
            <a:ext cx="489989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69602" y="2274437"/>
            <a:ext cx="4916941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10910" y="5839492"/>
            <a:ext cx="10170175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07008" y="2697943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53546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09" y="1896402"/>
            <a:ext cx="10170176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Многие известные личности представляют собой не что иное.</a:t>
            </a:r>
          </a:p>
          <a:p>
            <a:pPr lvl="0"/>
            <a:endParaRPr lang="ru-R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09" y="1304094"/>
            <a:ext cx="1017017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26577" y="5839492"/>
            <a:ext cx="9124683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22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835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6295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5322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05471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3224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05471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283608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9929" y="2070036"/>
            <a:ext cx="4321161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853163" y="1304095"/>
            <a:ext cx="4327927" cy="7017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53163" y="3993267"/>
            <a:ext cx="432792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854785" y="4317438"/>
            <a:ext cx="4326305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304094"/>
            <a:ext cx="5565141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6321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1" y="1856660"/>
            <a:ext cx="10170179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5299352"/>
            <a:ext cx="1017017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09" y="4936605"/>
            <a:ext cx="1017017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11412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1682283"/>
            <a:ext cx="10170180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0" y="1304094"/>
            <a:ext cx="10170180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3" y="2610092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2612023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6199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0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1" y="4101378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501304" y="1985912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01303" y="4103310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989120" y="1991697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989119" y="4109095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7452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1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09418" y="2411489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1021203" y="3293846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019709" y="3715560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1023778" y="4621075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022283" y="5048575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09463" y="1987932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012038" y="3303585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009463" y="4626943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3944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10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2531" y="2551315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478258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478967" y="2547458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945606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946207" y="2549390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1013483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015105" y="4601959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80831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481541" y="4598102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948179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7948781" y="4600034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4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6566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>
          <p15:clr>
            <a:srgbClr val="FBAE40"/>
          </p15:clr>
        </p15:guide>
        <p15:guide id="2" pos="7045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7714"/>
            <a:ext cx="105156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838200" y="3267520"/>
            <a:ext cx="105156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838200" y="5018462"/>
            <a:ext cx="105156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838200" y="5694883"/>
            <a:ext cx="105156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18344" y="6475105"/>
            <a:ext cx="2943069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0553" y="6475105"/>
            <a:ext cx="291184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6529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3419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840318" y="1244184"/>
            <a:ext cx="10562167" cy="1592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38980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9076"/>
            <a:ext cx="10515600" cy="79447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5888" y="2383200"/>
            <a:ext cx="5089499" cy="561372"/>
          </a:xfrm>
          <a:effectLst>
            <a:softEdge rad="50800"/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3201"/>
            <a:ext cx="5106312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1404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3224" y="185128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185128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453224" y="404786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51733" y="404786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3406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7270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1" y="2136098"/>
            <a:ext cx="10517187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0158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6295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5322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05471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3224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05471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237115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3224" y="185128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185128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453224" y="404786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51733" y="404786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1656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65956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4813" y="2136098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136098"/>
            <a:ext cx="6743284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7904813" y="5239062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904813" y="3687580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634857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70751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9257467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257467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3581400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81400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194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64194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838200" y="2149768"/>
            <a:ext cx="10515600" cy="464695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4546A"/>
                </a:solidFill>
              </a:rPr>
              <a:t>Образец</a:t>
            </a:r>
            <a:r>
              <a:rPr lang="ru-RU" sz="2400" dirty="0">
                <a:solidFill>
                  <a:srgbClr val="44546A"/>
                </a:solidFill>
              </a:rPr>
              <a:t> </a:t>
            </a:r>
            <a:r>
              <a:rPr lang="ru-RU" sz="2400" b="0" dirty="0">
                <a:solidFill>
                  <a:srgbClr val="44546A"/>
                </a:solidFill>
              </a:rPr>
              <a:t>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088293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838200" y="2405922"/>
          <a:ext cx="10515600" cy="3762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6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500</a:t>
                      </a:r>
                      <a:endParaRPr lang="ru-RU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80947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32719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5411450"/>
            <a:ext cx="5637551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5065635" y="1235570"/>
            <a:ext cx="634687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639456"/>
            <a:ext cx="5637551" cy="63708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165836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ый макет с двумя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87205"/>
            <a:ext cx="4648200" cy="100510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4204742"/>
            <a:ext cx="4648200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2"/>
          </p:nvPr>
        </p:nvSpPr>
        <p:spPr>
          <a:xfrm>
            <a:off x="5836170" y="1325953"/>
            <a:ext cx="547640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5836170" y="4204741"/>
            <a:ext cx="5476407" cy="228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5026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4938"/>
            <a:ext cx="10515600" cy="574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2082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2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65956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4813" y="2136098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136098"/>
            <a:ext cx="6743284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7904813" y="5239062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904813" y="3687580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713832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0105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39266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"/>
            <a:ext cx="12192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436472"/>
            <a:ext cx="9144000" cy="842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26573" y="4122517"/>
            <a:ext cx="9144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07386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5285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0128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50525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01411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053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73212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196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70751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9257467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257467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3581400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81400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194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64194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838200" y="2149768"/>
            <a:ext cx="10515600" cy="464695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4546A"/>
                </a:solidFill>
              </a:rPr>
              <a:t>Образец</a:t>
            </a:r>
            <a:r>
              <a:rPr lang="ru-RU" sz="2400" dirty="0">
                <a:solidFill>
                  <a:srgbClr val="44546A"/>
                </a:solidFill>
              </a:rPr>
              <a:t> </a:t>
            </a:r>
            <a:r>
              <a:rPr lang="ru-RU" sz="2400" b="0" dirty="0">
                <a:solidFill>
                  <a:srgbClr val="44546A"/>
                </a:solidFill>
              </a:rPr>
              <a:t>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0734098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75079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0231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334654767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43549677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05766" y="1304094"/>
            <a:ext cx="10183039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6699" y="3217765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0909" y="3541935"/>
            <a:ext cx="10170176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011555" y="4620223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005765" y="4944394"/>
            <a:ext cx="10170176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1005417" y="1673226"/>
            <a:ext cx="10174816" cy="6842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1788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3483" y="1408263"/>
            <a:ext cx="489989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67028" y="2696016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67028" y="1404406"/>
            <a:ext cx="4916941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16063" y="2272505"/>
            <a:ext cx="489989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69602" y="2274437"/>
            <a:ext cx="4916941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10910" y="5839492"/>
            <a:ext cx="10170175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07008" y="2697943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87334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09" y="1896402"/>
            <a:ext cx="10170176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Многие известные личности представляют собой не что иное.</a:t>
            </a:r>
          </a:p>
          <a:p>
            <a:pPr lvl="0"/>
            <a:endParaRPr lang="ru-R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09" y="1304094"/>
            <a:ext cx="1017017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26577" y="5839492"/>
            <a:ext cx="9124683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91215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9929" y="2070036"/>
            <a:ext cx="4321161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853163" y="1304095"/>
            <a:ext cx="4327927" cy="7017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53163" y="3993267"/>
            <a:ext cx="432792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854785" y="4317438"/>
            <a:ext cx="4326305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304094"/>
            <a:ext cx="5565141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1983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1" y="1856660"/>
            <a:ext cx="10170179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5299352"/>
            <a:ext cx="1017017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09" y="4936605"/>
            <a:ext cx="1017017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43915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1682283"/>
            <a:ext cx="10170180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0" y="1304094"/>
            <a:ext cx="10170180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3" y="2610092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2612023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40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838200" y="2405922"/>
          <a:ext cx="10515600" cy="3762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6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500</a:t>
                      </a:r>
                      <a:endParaRPr lang="ru-RU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80947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9626293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0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1" y="4101378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501304" y="1985912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01303" y="4103310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989120" y="1991697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989119" y="4109095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13199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1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09418" y="2411489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1021203" y="3293846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019709" y="3715560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1023778" y="4621075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022283" y="5048575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09463" y="1987932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012038" y="3303585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009463" y="4626943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3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817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10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2531" y="2551315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478258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478967" y="2547458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945606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946207" y="2549390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1013483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015105" y="4601959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80831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481541" y="4598102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948179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7948781" y="4600034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4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10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>
          <p15:clr>
            <a:srgbClr val="FBAE40"/>
          </p15:clr>
        </p15:guide>
        <p15:guide id="2" pos="7045">
          <p15:clr>
            <a:srgbClr val="FBAE4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7714"/>
            <a:ext cx="105156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838200" y="3267520"/>
            <a:ext cx="105156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838200" y="5018462"/>
            <a:ext cx="105156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838200" y="5694883"/>
            <a:ext cx="105156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18344" y="6475105"/>
            <a:ext cx="2943069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0553" y="6475105"/>
            <a:ext cx="291184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3713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6342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840318" y="1244184"/>
            <a:ext cx="10562167" cy="1592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895513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9076"/>
            <a:ext cx="10515600" cy="79447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5888" y="2383200"/>
            <a:ext cx="5089499" cy="561372"/>
          </a:xfrm>
          <a:effectLst>
            <a:softEdge rad="50800"/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3201"/>
            <a:ext cx="5106312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252295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72702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1" y="2136098"/>
            <a:ext cx="10517187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045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1699"/>
            <a:ext cx="10515600" cy="6295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5322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054714" y="2098620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3224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054713" y="4058041"/>
            <a:ext cx="3285553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566116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3224" y="185128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185128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453224" y="4047865"/>
            <a:ext cx="690057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851733" y="4047865"/>
            <a:ext cx="3285553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33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5411450"/>
            <a:ext cx="5637551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5065635" y="1235570"/>
            <a:ext cx="634687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639456"/>
            <a:ext cx="5637551" cy="63708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8049772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65956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4813" y="2136098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3" y="2136098"/>
            <a:ext cx="6743284" cy="5613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7904813" y="5239062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904813" y="3687580"/>
            <a:ext cx="3448987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31081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70751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7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8517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9257467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257467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3581400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81400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19434" y="4544078"/>
            <a:ext cx="2096333" cy="28071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6419434" y="3087973"/>
            <a:ext cx="2096333" cy="1122743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838200" y="2149768"/>
            <a:ext cx="10515600" cy="464695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44546A"/>
                </a:solidFill>
              </a:rPr>
              <a:t>Образец</a:t>
            </a:r>
            <a:r>
              <a:rPr lang="ru-RU" sz="2400" dirty="0">
                <a:solidFill>
                  <a:srgbClr val="44546A"/>
                </a:solidFill>
              </a:rPr>
              <a:t> </a:t>
            </a:r>
            <a:r>
              <a:rPr lang="ru-RU" sz="2400" b="0" dirty="0">
                <a:solidFill>
                  <a:srgbClr val="44546A"/>
                </a:solidFill>
              </a:rPr>
              <a:t>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2666210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838200" y="2405922"/>
          <a:ext cx="10515600" cy="3762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6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500</a:t>
                      </a:r>
                      <a:endParaRPr lang="ru-RU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Параметр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</a:t>
                      </a:r>
                      <a:endParaRPr lang="ru-RU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281659"/>
            <a:ext cx="10515600" cy="80947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6971286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5411450"/>
            <a:ext cx="5637551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5065635" y="1235570"/>
            <a:ext cx="634687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639456"/>
            <a:ext cx="5637551" cy="63708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470445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ый макет с двумя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87205"/>
            <a:ext cx="4648200" cy="100510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4204742"/>
            <a:ext cx="4648200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2"/>
          </p:nvPr>
        </p:nvSpPr>
        <p:spPr>
          <a:xfrm>
            <a:off x="5836170" y="1325953"/>
            <a:ext cx="547640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5836170" y="4204741"/>
            <a:ext cx="5476407" cy="228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335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4938"/>
            <a:ext cx="10515600" cy="574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5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ый макет с двумя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87205"/>
            <a:ext cx="4648200" cy="100510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4204742"/>
            <a:ext cx="4648200" cy="280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2"/>
          </p:nvPr>
        </p:nvSpPr>
        <p:spPr>
          <a:xfrm>
            <a:off x="5836170" y="1325953"/>
            <a:ext cx="5476407" cy="22807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5836170" y="4204741"/>
            <a:ext cx="5476407" cy="228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59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4938"/>
            <a:ext cx="10515600" cy="574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/>
                </a:solidFill>
              </a:rPr>
              <a:t>21.02.2024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29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823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54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"/>
            <a:ext cx="12192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436472"/>
            <a:ext cx="9144000" cy="842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26573" y="4122517"/>
            <a:ext cx="9144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055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8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"/>
            <a:ext cx="12192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436472"/>
            <a:ext cx="9144000" cy="842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26573" y="4122517"/>
            <a:ext cx="9144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 Четвертый уровень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970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745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02292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031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353500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536174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287627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83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1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0945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22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122485" y="6278880"/>
            <a:ext cx="2922494" cy="493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38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4007829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05766" y="1304094"/>
            <a:ext cx="10183039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6699" y="3217765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0909" y="3541935"/>
            <a:ext cx="10170176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011555" y="4620223"/>
            <a:ext cx="1015728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005765" y="4944394"/>
            <a:ext cx="10170176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1005417" y="1673226"/>
            <a:ext cx="10174816" cy="6842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110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3483" y="1408263"/>
            <a:ext cx="489989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67028" y="2696016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67028" y="1404406"/>
            <a:ext cx="4916941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016063" y="2272505"/>
            <a:ext cx="489989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69602" y="2274437"/>
            <a:ext cx="4916941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10910" y="5839492"/>
            <a:ext cx="10170175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07008" y="2697943"/>
            <a:ext cx="4914057" cy="159652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294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09" y="1896402"/>
            <a:ext cx="10170176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Многие известные личности представляют собой не что иное.</a:t>
            </a:r>
          </a:p>
          <a:p>
            <a:pPr lvl="0"/>
            <a:endParaRPr lang="ru-R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09" y="1304094"/>
            <a:ext cx="10170176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26577" y="5839492"/>
            <a:ext cx="9124683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88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9929" y="2070036"/>
            <a:ext cx="4321161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853163" y="1304095"/>
            <a:ext cx="4327927" cy="7017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53163" y="3993267"/>
            <a:ext cx="432792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854785" y="4317438"/>
            <a:ext cx="4326305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304094"/>
            <a:ext cx="5565141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04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1" y="1856660"/>
            <a:ext cx="10170179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5299352"/>
            <a:ext cx="1017017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09" y="4936605"/>
            <a:ext cx="10170176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35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0" y="1682283"/>
            <a:ext cx="10170180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0" y="1304094"/>
            <a:ext cx="10170180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3" y="2610092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2612023"/>
            <a:ext cx="4861311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62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0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10911" y="4101378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501304" y="1985912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01303" y="4103310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989120" y="1991697"/>
            <a:ext cx="318684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989119" y="4109095"/>
            <a:ext cx="3186843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86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1748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1010912" y="1983981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09418" y="2411489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1021203" y="3293846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019709" y="3715560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1023778" y="4621075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022283" y="5048575"/>
            <a:ext cx="8166543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09463" y="1987932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012038" y="3303585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009463" y="4626943"/>
            <a:ext cx="817678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4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63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10912" y="1338816"/>
            <a:ext cx="10170177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10910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12531" y="2551315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478258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478967" y="2547458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945606" y="1941635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946207" y="2549390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1013483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015105" y="4601959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80831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481541" y="4598102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948179" y="3992279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7948781" y="4600034"/>
            <a:ext cx="3207372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4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695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 userDrawn="1">
          <p15:clr>
            <a:srgbClr val="FBAE40"/>
          </p15:clr>
        </p15:guide>
        <p15:guide id="2" pos="7045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395" y="2612406"/>
            <a:ext cx="10926501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BD7E8B-223B-41BE-B76A-68BFD34234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67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2395" y="2612406"/>
            <a:ext cx="10926501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0DA965-91B8-4639-BCF1-60FD030F4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8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5899" y="4500691"/>
            <a:ext cx="10880202" cy="22807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648E45-B0A4-40CE-9A00-AC74DE2D38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99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"/>
            <a:ext cx="12192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5899" y="4500691"/>
            <a:ext cx="10880202" cy="22807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643" y="2563792"/>
            <a:ext cx="10920714" cy="842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53006" y="4122517"/>
            <a:ext cx="10885989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632750" y="422478"/>
            <a:ext cx="10926501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презентации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83C7D0-1F93-46EA-AC47-61E64BAD6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93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099857" cy="6273477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66283A-91DA-4912-AFBF-5812853654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85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099857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3B7058-4DCE-496B-B83D-C58E58B16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984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" y="1"/>
            <a:ext cx="6099857" cy="6273477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7CC216-6980-4A69-A2E6-49582A6FC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522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1" y="1"/>
            <a:ext cx="6099857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7E89A-0838-4AF3-94AA-E4365BE16F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1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544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606343-8C0E-4217-A984-38D2197A25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91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21175" y="428264"/>
            <a:ext cx="4697391" cy="3200399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6607" y="4328932"/>
            <a:ext cx="46825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BC024B-E071-472D-AD1C-9F0F98C2A8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912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EDBA60-7E05-4C5E-A598-267A0616C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957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43302E-5C70-44BA-BB44-309E87D4F1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65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DEE955-6CAA-42E7-8B3B-41D437157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944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8695" y="1623481"/>
            <a:ext cx="10978586" cy="492443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8695" y="2517486"/>
            <a:ext cx="10978586" cy="81560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1615960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695" y="1623481"/>
            <a:ext cx="10978586" cy="492443"/>
          </a:xfr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8695" y="2517486"/>
            <a:ext cx="10978586" cy="81560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94481" y="4589464"/>
            <a:ext cx="10868628" cy="53309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3132658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1332" y="3154105"/>
            <a:ext cx="1089064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65104" y="3541935"/>
            <a:ext cx="1090446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66188" y="4556563"/>
            <a:ext cx="10890643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59960" y="4944394"/>
            <a:ext cx="10904467" cy="68422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659454" y="1846849"/>
            <a:ext cx="10909442" cy="912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5B234F6-2246-477B-B315-E0011018A0F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59453" y="5606917"/>
            <a:ext cx="10904467" cy="206210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D7A8BD-542C-4DC7-A2F4-175040BF1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025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67028" y="2696016"/>
            <a:ext cx="5290402" cy="136845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71332" y="2272505"/>
            <a:ext cx="524462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69602" y="2274437"/>
            <a:ext cx="5293507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282" y="5606917"/>
            <a:ext cx="10896148" cy="206210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61282" y="2697943"/>
            <a:ext cx="5259784" cy="136845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65096" y="1338816"/>
            <a:ext cx="5261143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267714" y="1340747"/>
            <a:ext cx="52917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BD2A1B-F87C-47CA-A1BB-FB9DB68A9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21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71332" y="1896402"/>
            <a:ext cx="10897564" cy="2981265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Clr>
                <a:srgbClr val="0070C0"/>
              </a:buCl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Многие известные личности представляют собой не что иное.</a:t>
            </a:r>
            <a:endParaRPr lang="en-US" dirty="0"/>
          </a:p>
          <a:p>
            <a:pPr marL="45720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sss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5108" y="5606917"/>
            <a:ext cx="10904468" cy="206210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* Сноска/Примечание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C92065-AAF1-40D5-BD69-419977CC2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6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383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19509" y="2070035"/>
            <a:ext cx="5920450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610801" y="3518708"/>
            <a:ext cx="5929719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612912" y="3987557"/>
            <a:ext cx="5927047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  <a:r>
              <a:rPr lang="en-US" dirty="0"/>
              <a:t> </a:t>
            </a:r>
            <a:r>
              <a:rPr lang="ru-RU" dirty="0"/>
              <a:t>Образец текста Образец текста Образец текста Образец</a:t>
            </a:r>
            <a:r>
              <a:rPr lang="en-US" dirty="0"/>
              <a:t> </a:t>
            </a:r>
            <a:r>
              <a:rPr lang="ru-RU" dirty="0"/>
              <a:t>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36608" y="1348450"/>
            <a:ext cx="4635659" cy="4583575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619262" y="1340747"/>
            <a:ext cx="5924891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30DC49-DEB8-4117-9CCB-88BDBD2C3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39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3970" y="5530847"/>
            <a:ext cx="10926501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53969" y="5168100"/>
            <a:ext cx="10926500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71333" y="1909833"/>
            <a:ext cx="5200892" cy="300747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1911764"/>
            <a:ext cx="5254239" cy="300747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878133-3840-42F0-94B7-A95D73E76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488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65543" y="1826967"/>
            <a:ext cx="10914927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71333" y="2523287"/>
            <a:ext cx="5200892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314657" y="2525218"/>
            <a:ext cx="5254239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A76BA2-743B-43F0-B921-CC0322CDB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22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81034" y="2117091"/>
            <a:ext cx="3186841" cy="2111526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033" y="4523858"/>
            <a:ext cx="3186843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501304" y="2119023"/>
            <a:ext cx="3186841" cy="2111526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501303" y="4525790"/>
            <a:ext cx="3186843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8382661" y="2124808"/>
            <a:ext cx="3186841" cy="2111526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8382660" y="4531575"/>
            <a:ext cx="3186843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181BB27-21A4-4A70-B211-5898DA434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60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675247" y="1983981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750271" y="2411489"/>
            <a:ext cx="8811065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685538" y="3421167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760562" y="3842881"/>
            <a:ext cx="8811065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688113" y="4835207"/>
            <a:ext cx="1767013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/>
              <a:t>Изображение</a:t>
            </a:r>
            <a:r>
              <a:rPr lang="en-US" dirty="0"/>
              <a:t> </a:t>
            </a:r>
            <a:r>
              <a:rPr lang="ru-RU" dirty="0"/>
              <a:t>Иконка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763136" y="5262707"/>
            <a:ext cx="8811065" cy="45615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749991" y="1987932"/>
            <a:ext cx="882211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752566" y="3430906"/>
            <a:ext cx="882211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749991" y="4841075"/>
            <a:ext cx="8822118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825DEA-3F07-4FBC-B446-7671C2222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72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5245" y="2132614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76866" y="2742294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478258" y="2132614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478859" y="2738437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8373861" y="2132614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8374462" y="2740369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77818" y="4183258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679440" y="4792938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491713" y="4183258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492314" y="4789081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376434" y="4183258"/>
            <a:ext cx="3208575" cy="280718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8377036" y="4791013"/>
            <a:ext cx="3207372" cy="91230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6" name="Title Placeholder 1"/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108" y="1338816"/>
            <a:ext cx="10904468" cy="350865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для текста. Третий уровень</a:t>
            </a: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A3E0F29-4850-4A44-B91F-9A36EE442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37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">
          <p15:clr>
            <a:srgbClr val="FBAE40"/>
          </p15:clr>
        </p15:guide>
        <p15:guide id="2" pos="7045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876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22478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2406"/>
            <a:ext cx="9144000" cy="42101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4222769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4"/>
            <a:ext cx="9144000" cy="838115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6745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0239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"/>
            <a:ext cx="12192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5615947" y="3748198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688694"/>
            <a:ext cx="9144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00691"/>
            <a:ext cx="9144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436472"/>
            <a:ext cx="9144000" cy="84202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26573" y="4122517"/>
            <a:ext cx="9144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83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99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8685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8875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1633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1" y="1"/>
            <a:ext cx="6157732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7265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174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623403" y="3963907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428264"/>
            <a:ext cx="489060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5034" y="4328932"/>
            <a:ext cx="4875169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 Образец текста Образец текста Образец текста Образец текста Образец </a:t>
            </a:r>
            <a:r>
              <a:rPr lang="ru-RU" dirty="0" err="1"/>
              <a:t>Образец</a:t>
            </a:r>
            <a:r>
              <a:rPr lang="ru-RU" dirty="0"/>
              <a:t> текста </a:t>
            </a:r>
            <a:r>
              <a:rPr lang="ru-RU" dirty="0" err="1"/>
              <a:t>текста</a:t>
            </a:r>
            <a:r>
              <a:rPr lang="ru-RU" dirty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325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783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816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5615947" y="993440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91508"/>
            <a:ext cx="105156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39" y="6388679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3845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0817" y="1623481"/>
            <a:ext cx="9950369" cy="492443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0817" y="2517486"/>
            <a:ext cx="9950369" cy="815608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Здесь может быть подзаголовок,</a:t>
            </a:r>
          </a:p>
          <a:p>
            <a:r>
              <a:rPr lang="ru-RU" dirty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5615947" y="3973912"/>
            <a:ext cx="960107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00" y="4589465"/>
            <a:ext cx="9144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Юрий Викторович </a:t>
            </a:r>
            <a:r>
              <a:rPr lang="ru-RU" dirty="0" err="1"/>
              <a:t>Чехович</a:t>
            </a:r>
            <a:r>
              <a:rPr lang="ru-RU" dirty="0"/>
              <a:t>, к.ф.-м.н., </a:t>
            </a:r>
          </a:p>
          <a:p>
            <a:pPr lvl="0"/>
            <a:r>
              <a:rPr lang="ru-RU" dirty="0"/>
              <a:t>исполнительный директор компании «</a:t>
            </a:r>
            <a:r>
              <a:rPr lang="ru-RU" dirty="0" err="1"/>
              <a:t>Антиплагиат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1388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4.xml"/><Relationship Id="rId18" Type="http://schemas.openxmlformats.org/officeDocument/2006/relationships/slideLayout" Target="../slideLayouts/slideLayout299.xml"/><Relationship Id="rId26" Type="http://schemas.openxmlformats.org/officeDocument/2006/relationships/slideLayout" Target="../slideLayouts/slideLayout307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02.xml"/><Relationship Id="rId34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slideLayout" Target="../slideLayouts/slideLayout298.xml"/><Relationship Id="rId25" Type="http://schemas.openxmlformats.org/officeDocument/2006/relationships/slideLayout" Target="../slideLayouts/slideLayout306.xml"/><Relationship Id="rId33" Type="http://schemas.openxmlformats.org/officeDocument/2006/relationships/slideLayout" Target="../slideLayouts/slideLayout314.xml"/><Relationship Id="rId38" Type="http://schemas.openxmlformats.org/officeDocument/2006/relationships/theme" Target="../theme/theme10.xml"/><Relationship Id="rId2" Type="http://schemas.openxmlformats.org/officeDocument/2006/relationships/slideLayout" Target="../slideLayouts/slideLayout283.xml"/><Relationship Id="rId16" Type="http://schemas.openxmlformats.org/officeDocument/2006/relationships/slideLayout" Target="../slideLayouts/slideLayout297.xml"/><Relationship Id="rId20" Type="http://schemas.openxmlformats.org/officeDocument/2006/relationships/slideLayout" Target="../slideLayouts/slideLayout301.xml"/><Relationship Id="rId29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24" Type="http://schemas.openxmlformats.org/officeDocument/2006/relationships/slideLayout" Target="../slideLayouts/slideLayout305.xml"/><Relationship Id="rId32" Type="http://schemas.openxmlformats.org/officeDocument/2006/relationships/slideLayout" Target="../slideLayouts/slideLayout313.xml"/><Relationship Id="rId37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286.xml"/><Relationship Id="rId15" Type="http://schemas.openxmlformats.org/officeDocument/2006/relationships/slideLayout" Target="../slideLayouts/slideLayout296.xml"/><Relationship Id="rId23" Type="http://schemas.openxmlformats.org/officeDocument/2006/relationships/slideLayout" Target="../slideLayouts/slideLayout304.xml"/><Relationship Id="rId28" Type="http://schemas.openxmlformats.org/officeDocument/2006/relationships/slideLayout" Target="../slideLayouts/slideLayout309.xml"/><Relationship Id="rId36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291.xml"/><Relationship Id="rId19" Type="http://schemas.openxmlformats.org/officeDocument/2006/relationships/slideLayout" Target="../slideLayouts/slideLayout300.xml"/><Relationship Id="rId31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slideLayout" Target="../slideLayouts/slideLayout295.xml"/><Relationship Id="rId22" Type="http://schemas.openxmlformats.org/officeDocument/2006/relationships/slideLayout" Target="../slideLayouts/slideLayout303.xml"/><Relationship Id="rId27" Type="http://schemas.openxmlformats.org/officeDocument/2006/relationships/slideLayout" Target="../slideLayouts/slideLayout308.xml"/><Relationship Id="rId30" Type="http://schemas.openxmlformats.org/officeDocument/2006/relationships/slideLayout" Target="../slideLayouts/slideLayout311.xml"/><Relationship Id="rId35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1.xml"/><Relationship Id="rId18" Type="http://schemas.openxmlformats.org/officeDocument/2006/relationships/slideLayout" Target="../slideLayouts/slideLayout336.xml"/><Relationship Id="rId26" Type="http://schemas.openxmlformats.org/officeDocument/2006/relationships/slideLayout" Target="../slideLayouts/slideLayout344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39.xml"/><Relationship Id="rId34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slideLayout" Target="../slideLayouts/slideLayout335.xml"/><Relationship Id="rId25" Type="http://schemas.openxmlformats.org/officeDocument/2006/relationships/slideLayout" Target="../slideLayouts/slideLayout343.xml"/><Relationship Id="rId33" Type="http://schemas.openxmlformats.org/officeDocument/2006/relationships/slideLayout" Target="../slideLayouts/slideLayout351.xml"/><Relationship Id="rId38" Type="http://schemas.openxmlformats.org/officeDocument/2006/relationships/theme" Target="../theme/theme11.xml"/><Relationship Id="rId2" Type="http://schemas.openxmlformats.org/officeDocument/2006/relationships/slideLayout" Target="../slideLayouts/slideLayout320.xml"/><Relationship Id="rId16" Type="http://schemas.openxmlformats.org/officeDocument/2006/relationships/slideLayout" Target="../slideLayouts/slideLayout334.xml"/><Relationship Id="rId20" Type="http://schemas.openxmlformats.org/officeDocument/2006/relationships/slideLayout" Target="../slideLayouts/slideLayout338.xml"/><Relationship Id="rId29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24" Type="http://schemas.openxmlformats.org/officeDocument/2006/relationships/slideLayout" Target="../slideLayouts/slideLayout342.xml"/><Relationship Id="rId32" Type="http://schemas.openxmlformats.org/officeDocument/2006/relationships/slideLayout" Target="../slideLayouts/slideLayout350.xml"/><Relationship Id="rId37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23.xml"/><Relationship Id="rId15" Type="http://schemas.openxmlformats.org/officeDocument/2006/relationships/slideLayout" Target="../slideLayouts/slideLayout333.xml"/><Relationship Id="rId23" Type="http://schemas.openxmlformats.org/officeDocument/2006/relationships/slideLayout" Target="../slideLayouts/slideLayout341.xml"/><Relationship Id="rId28" Type="http://schemas.openxmlformats.org/officeDocument/2006/relationships/slideLayout" Target="../slideLayouts/slideLayout346.xml"/><Relationship Id="rId36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28.xml"/><Relationship Id="rId19" Type="http://schemas.openxmlformats.org/officeDocument/2006/relationships/slideLayout" Target="../slideLayouts/slideLayout337.xml"/><Relationship Id="rId31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slideLayout" Target="../slideLayouts/slideLayout332.xml"/><Relationship Id="rId22" Type="http://schemas.openxmlformats.org/officeDocument/2006/relationships/slideLayout" Target="../slideLayouts/slideLayout340.xml"/><Relationship Id="rId27" Type="http://schemas.openxmlformats.org/officeDocument/2006/relationships/slideLayout" Target="../slideLayouts/slideLayout345.xml"/><Relationship Id="rId30" Type="http://schemas.openxmlformats.org/officeDocument/2006/relationships/slideLayout" Target="../slideLayouts/slideLayout348.xml"/><Relationship Id="rId35" Type="http://schemas.openxmlformats.org/officeDocument/2006/relationships/slideLayout" Target="../slideLayouts/slideLayout353.xml"/><Relationship Id="rId8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slideLayout" Target="../slideLayouts/slideLayout148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43.xml"/><Relationship Id="rId34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47.xml"/><Relationship Id="rId33" Type="http://schemas.openxmlformats.org/officeDocument/2006/relationships/slideLayout" Target="../slideLayouts/slideLayout155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29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32" Type="http://schemas.openxmlformats.org/officeDocument/2006/relationships/slideLayout" Target="../slideLayouts/slideLayout154.xml"/><Relationship Id="rId37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slideLayout" Target="../slideLayouts/slideLayout150.xml"/><Relationship Id="rId36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31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slideLayout" Target="../slideLayouts/slideLayout149.xml"/><Relationship Id="rId30" Type="http://schemas.openxmlformats.org/officeDocument/2006/relationships/slideLayout" Target="../slideLayouts/slideLayout152.xml"/><Relationship Id="rId35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theme" Target="../theme/theme7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18" Type="http://schemas.openxmlformats.org/officeDocument/2006/relationships/slideLayout" Target="../slideLayouts/slideLayout238.xml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slideLayout" Target="../slideLayouts/slideLayout237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24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23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30.xml"/><Relationship Id="rId19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Relationship Id="rId22" Type="http://schemas.openxmlformats.org/officeDocument/2006/relationships/slideLayout" Target="../slideLayouts/slideLayout242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26" Type="http://schemas.openxmlformats.org/officeDocument/2006/relationships/slideLayout" Target="../slideLayouts/slideLayout27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65.xml"/><Relationship Id="rId34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5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277.xml"/><Relationship Id="rId38" Type="http://schemas.openxmlformats.org/officeDocument/2006/relationships/theme" Target="../theme/theme9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29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276.xml"/><Relationship Id="rId37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28" Type="http://schemas.openxmlformats.org/officeDocument/2006/relationships/slideLayout" Target="../slideLayouts/slideLayout272.xml"/><Relationship Id="rId36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31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Relationship Id="rId27" Type="http://schemas.openxmlformats.org/officeDocument/2006/relationships/slideLayout" Target="../slideLayouts/slideLayout271.xml"/><Relationship Id="rId30" Type="http://schemas.openxmlformats.org/officeDocument/2006/relationships/slideLayout" Target="../slideLayouts/slideLayout274.xml"/><Relationship Id="rId35" Type="http://schemas.openxmlformats.org/officeDocument/2006/relationships/slideLayout" Target="../slideLayouts/slideLayout279.xml"/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52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95" r:id="rId7"/>
    <p:sldLayoutId id="2147483696" r:id="rId8"/>
    <p:sldLayoutId id="2147483678" r:id="rId9"/>
    <p:sldLayoutId id="2147483693" r:id="rId10"/>
    <p:sldLayoutId id="2147483673" r:id="rId11"/>
    <p:sldLayoutId id="2147483681" r:id="rId12"/>
    <p:sldLayoutId id="2147483691" r:id="rId13"/>
    <p:sldLayoutId id="2147483692" r:id="rId14"/>
    <p:sldLayoutId id="2147483694" r:id="rId15"/>
    <p:sldLayoutId id="2147483683" r:id="rId16"/>
    <p:sldLayoutId id="2147483679" r:id="rId17"/>
    <p:sldLayoutId id="2147483680" r:id="rId18"/>
    <p:sldLayoutId id="2147483684" r:id="rId19"/>
    <p:sldLayoutId id="2147483685" r:id="rId20"/>
    <p:sldLayoutId id="2147483690" r:id="rId21"/>
    <p:sldLayoutId id="2147483686" r:id="rId22"/>
    <p:sldLayoutId id="2147483687" r:id="rId23"/>
    <p:sldLayoutId id="2147483688" r:id="rId24"/>
    <p:sldLayoutId id="2147483723" r:id="rId25"/>
    <p:sldLayoutId id="2147483729" r:id="rId26"/>
    <p:sldLayoutId id="2147483730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1" r:id="rId35"/>
    <p:sldLayoutId id="2147483742" r:id="rId36"/>
    <p:sldLayoutId id="2147483743" r:id="rId3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64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7" r:id="rId1"/>
    <p:sldLayoutId id="2147487868" r:id="rId2"/>
    <p:sldLayoutId id="2147487869" r:id="rId3"/>
    <p:sldLayoutId id="2147487870" r:id="rId4"/>
    <p:sldLayoutId id="2147487871" r:id="rId5"/>
    <p:sldLayoutId id="2147487872" r:id="rId6"/>
    <p:sldLayoutId id="2147487873" r:id="rId7"/>
    <p:sldLayoutId id="2147487874" r:id="rId8"/>
    <p:sldLayoutId id="2147487875" r:id="rId9"/>
    <p:sldLayoutId id="2147487876" r:id="rId10"/>
    <p:sldLayoutId id="2147487877" r:id="rId11"/>
    <p:sldLayoutId id="2147487878" r:id="rId12"/>
    <p:sldLayoutId id="2147487879" r:id="rId13"/>
    <p:sldLayoutId id="2147487880" r:id="rId14"/>
    <p:sldLayoutId id="2147487881" r:id="rId15"/>
    <p:sldLayoutId id="2147487882" r:id="rId16"/>
    <p:sldLayoutId id="2147487883" r:id="rId17"/>
    <p:sldLayoutId id="2147487884" r:id="rId18"/>
    <p:sldLayoutId id="2147487885" r:id="rId19"/>
    <p:sldLayoutId id="2147487886" r:id="rId20"/>
    <p:sldLayoutId id="2147487887" r:id="rId21"/>
    <p:sldLayoutId id="2147487888" r:id="rId22"/>
    <p:sldLayoutId id="2147487889" r:id="rId23"/>
    <p:sldLayoutId id="2147487890" r:id="rId24"/>
    <p:sldLayoutId id="2147487891" r:id="rId25"/>
    <p:sldLayoutId id="2147487892" r:id="rId26"/>
    <p:sldLayoutId id="2147487893" r:id="rId27"/>
    <p:sldLayoutId id="2147487894" r:id="rId28"/>
    <p:sldLayoutId id="2147487895" r:id="rId29"/>
    <p:sldLayoutId id="2147487896" r:id="rId30"/>
    <p:sldLayoutId id="2147487897" r:id="rId31"/>
    <p:sldLayoutId id="2147487898" r:id="rId32"/>
    <p:sldLayoutId id="2147487899" r:id="rId33"/>
    <p:sldLayoutId id="2147487900" r:id="rId34"/>
    <p:sldLayoutId id="2147487901" r:id="rId35"/>
    <p:sldLayoutId id="2147487902" r:id="rId36"/>
    <p:sldLayoutId id="2147487903" r:id="rId3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82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05" r:id="rId1"/>
    <p:sldLayoutId id="2147487906" r:id="rId2"/>
    <p:sldLayoutId id="2147487907" r:id="rId3"/>
    <p:sldLayoutId id="2147487908" r:id="rId4"/>
    <p:sldLayoutId id="2147487909" r:id="rId5"/>
    <p:sldLayoutId id="2147487910" r:id="rId6"/>
    <p:sldLayoutId id="2147487911" r:id="rId7"/>
    <p:sldLayoutId id="2147487912" r:id="rId8"/>
    <p:sldLayoutId id="2147487913" r:id="rId9"/>
    <p:sldLayoutId id="2147487914" r:id="rId10"/>
    <p:sldLayoutId id="2147487915" r:id="rId11"/>
    <p:sldLayoutId id="2147487916" r:id="rId12"/>
    <p:sldLayoutId id="2147487917" r:id="rId13"/>
    <p:sldLayoutId id="2147487918" r:id="rId14"/>
    <p:sldLayoutId id="2147487919" r:id="rId15"/>
    <p:sldLayoutId id="2147487920" r:id="rId16"/>
    <p:sldLayoutId id="2147487921" r:id="rId17"/>
    <p:sldLayoutId id="2147487922" r:id="rId18"/>
    <p:sldLayoutId id="2147487923" r:id="rId19"/>
    <p:sldLayoutId id="2147487924" r:id="rId20"/>
    <p:sldLayoutId id="2147487925" r:id="rId21"/>
    <p:sldLayoutId id="2147487926" r:id="rId22"/>
    <p:sldLayoutId id="2147487927" r:id="rId23"/>
    <p:sldLayoutId id="2147487928" r:id="rId24"/>
    <p:sldLayoutId id="2147487929" r:id="rId25"/>
    <p:sldLayoutId id="2147487930" r:id="rId26"/>
    <p:sldLayoutId id="2147487931" r:id="rId27"/>
    <p:sldLayoutId id="2147487932" r:id="rId28"/>
    <p:sldLayoutId id="2147487933" r:id="rId29"/>
    <p:sldLayoutId id="2147487934" r:id="rId30"/>
    <p:sldLayoutId id="2147487935" r:id="rId31"/>
    <p:sldLayoutId id="2147487936" r:id="rId32"/>
    <p:sldLayoutId id="2147487937" r:id="rId33"/>
    <p:sldLayoutId id="2147487938" r:id="rId34"/>
    <p:sldLayoutId id="2147487939" r:id="rId35"/>
    <p:sldLayoutId id="2147487940" r:id="rId36"/>
    <p:sldLayoutId id="2147487941" r:id="rId3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62415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21.02.2024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999" y="6506402"/>
            <a:ext cx="733063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096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>
                <a:solidFill>
                  <a:srgbClr val="3F4A6F"/>
                </a:solidFill>
              </a:rPr>
              <a:t>  </a:t>
            </a:r>
            <a:r>
              <a:rPr lang="ru-RU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8BA69-E791-4DF3-A84D-D33DE169CED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6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52" r:id="rId1"/>
    <p:sldLayoutId id="2147487553" r:id="rId2"/>
    <p:sldLayoutId id="2147487554" r:id="rId3"/>
    <p:sldLayoutId id="2147487555" r:id="rId4"/>
    <p:sldLayoutId id="2147487556" r:id="rId5"/>
    <p:sldLayoutId id="2147487557" r:id="rId6"/>
    <p:sldLayoutId id="2147487558" r:id="rId7"/>
    <p:sldLayoutId id="2147487559" r:id="rId8"/>
    <p:sldLayoutId id="2147487560" r:id="rId9"/>
    <p:sldLayoutId id="2147487561" r:id="rId10"/>
    <p:sldLayoutId id="2147487562" r:id="rId11"/>
    <p:sldLayoutId id="2147487563" r:id="rId12"/>
    <p:sldLayoutId id="2147487564" r:id="rId13"/>
    <p:sldLayoutId id="2147487565" r:id="rId14"/>
    <p:sldLayoutId id="2147487566" r:id="rId15"/>
    <p:sldLayoutId id="2147487567" r:id="rId16"/>
    <p:sldLayoutId id="2147487568" r:id="rId17"/>
    <p:sldLayoutId id="2147487569" r:id="rId18"/>
    <p:sldLayoutId id="2147487570" r:id="rId19"/>
    <p:sldLayoutId id="2147487571" r:id="rId20"/>
    <p:sldLayoutId id="2147487572" r:id="rId21"/>
    <p:sldLayoutId id="2147487573" r:id="rId22"/>
    <p:sldLayoutId id="2147487574" r:id="rId23"/>
    <p:sldLayoutId id="2147487575" r:id="rId2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1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7" r:id="rId1"/>
    <p:sldLayoutId id="2147487578" r:id="rId2"/>
    <p:sldLayoutId id="2147487579" r:id="rId3"/>
    <p:sldLayoutId id="2147487580" r:id="rId4"/>
    <p:sldLayoutId id="2147487581" r:id="rId5"/>
    <p:sldLayoutId id="2147487582" r:id="rId6"/>
    <p:sldLayoutId id="2147487583" r:id="rId7"/>
    <p:sldLayoutId id="2147487584" r:id="rId8"/>
    <p:sldLayoutId id="2147487585" r:id="rId9"/>
    <p:sldLayoutId id="2147487586" r:id="rId10"/>
    <p:sldLayoutId id="2147487587" r:id="rId11"/>
    <p:sldLayoutId id="2147487588" r:id="rId12"/>
    <p:sldLayoutId id="2147487589" r:id="rId13"/>
    <p:sldLayoutId id="2147487590" r:id="rId14"/>
    <p:sldLayoutId id="2147487591" r:id="rId15"/>
    <p:sldLayoutId id="2147487592" r:id="rId16"/>
    <p:sldLayoutId id="2147487593" r:id="rId17"/>
    <p:sldLayoutId id="2147487594" r:id="rId18"/>
    <p:sldLayoutId id="2147487595" r:id="rId19"/>
    <p:sldLayoutId id="2147487596" r:id="rId20"/>
    <p:sldLayoutId id="2147487597" r:id="rId21"/>
    <p:sldLayoutId id="2147487598" r:id="rId22"/>
    <p:sldLayoutId id="2147487599" r:id="rId23"/>
    <p:sldLayoutId id="2147487600" r:id="rId24"/>
    <p:sldLayoutId id="2147487601" r:id="rId25"/>
    <p:sldLayoutId id="2147487602" r:id="rId26"/>
    <p:sldLayoutId id="2147487603" r:id="rId27"/>
    <p:sldLayoutId id="2147487604" r:id="rId28"/>
    <p:sldLayoutId id="2147487605" r:id="rId29"/>
    <p:sldLayoutId id="2147487606" r:id="rId30"/>
    <p:sldLayoutId id="2147487607" r:id="rId31"/>
    <p:sldLayoutId id="2147487608" r:id="rId32"/>
    <p:sldLayoutId id="2147487609" r:id="rId33"/>
    <p:sldLayoutId id="2147487610" r:id="rId34"/>
    <p:sldLayoutId id="2147487611" r:id="rId35"/>
    <p:sldLayoutId id="2147487612" r:id="rId36"/>
    <p:sldLayoutId id="2147487613" r:id="rId3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9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15" r:id="rId1"/>
    <p:sldLayoutId id="2147487616" r:id="rId2"/>
    <p:sldLayoutId id="2147487617" r:id="rId3"/>
    <p:sldLayoutId id="2147487618" r:id="rId4"/>
    <p:sldLayoutId id="2147487619" r:id="rId5"/>
    <p:sldLayoutId id="2147487620" r:id="rId6"/>
    <p:sldLayoutId id="2147487621" r:id="rId7"/>
    <p:sldLayoutId id="2147487622" r:id="rId8"/>
    <p:sldLayoutId id="2147487623" r:id="rId9"/>
    <p:sldLayoutId id="2147487624" r:id="rId10"/>
    <p:sldLayoutId id="2147487625" r:id="rId11"/>
    <p:sldLayoutId id="2147487626" r:id="rId12"/>
    <p:sldLayoutId id="2147487627" r:id="rId13"/>
    <p:sldLayoutId id="2147487628" r:id="rId14"/>
    <p:sldLayoutId id="2147487629" r:id="rId15"/>
    <p:sldLayoutId id="2147487630" r:id="rId16"/>
    <p:sldLayoutId id="2147487631" r:id="rId17"/>
    <p:sldLayoutId id="2147487632" r:id="rId18"/>
    <p:sldLayoutId id="2147487633" r:id="rId19"/>
    <p:sldLayoutId id="2147487634" r:id="rId20"/>
    <p:sldLayoutId id="2147487635" r:id="rId21"/>
    <p:sldLayoutId id="2147487636" r:id="rId22"/>
    <p:sldLayoutId id="2147487637" r:id="rId23"/>
    <p:sldLayoutId id="2147487638" r:id="rId24"/>
    <p:sldLayoutId id="2147487639" r:id="rId25"/>
    <p:sldLayoutId id="2147487640" r:id="rId26"/>
    <p:sldLayoutId id="2147487641" r:id="rId27"/>
    <p:sldLayoutId id="2147487642" r:id="rId28"/>
    <p:sldLayoutId id="2147487643" r:id="rId29"/>
    <p:sldLayoutId id="2147487644" r:id="rId30"/>
    <p:sldLayoutId id="2147487645" r:id="rId31"/>
    <p:sldLayoutId id="2147487646" r:id="rId32"/>
    <p:sldLayoutId id="2147487647" r:id="rId33"/>
    <p:sldLayoutId id="2147487648" r:id="rId34"/>
    <p:sldLayoutId id="2147487649" r:id="rId35"/>
    <p:sldLayoutId id="2147487650" r:id="rId36"/>
    <p:sldLayoutId id="2147487651" r:id="rId3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8BA69-E791-4DF3-A84D-D33DE169CED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53" r:id="rId1"/>
    <p:sldLayoutId id="2147487654" r:id="rId2"/>
    <p:sldLayoutId id="2147487655" r:id="rId3"/>
    <p:sldLayoutId id="2147487656" r:id="rId4"/>
    <p:sldLayoutId id="2147487657" r:id="rId5"/>
    <p:sldLayoutId id="2147487658" r:id="rId6"/>
    <p:sldLayoutId id="2147487659" r:id="rId7"/>
    <p:sldLayoutId id="2147487660" r:id="rId8"/>
    <p:sldLayoutId id="2147487661" r:id="rId9"/>
    <p:sldLayoutId id="2147487662" r:id="rId10"/>
    <p:sldLayoutId id="2147487663" r:id="rId11"/>
    <p:sldLayoutId id="2147487664" r:id="rId12"/>
    <p:sldLayoutId id="2147487665" r:id="rId13"/>
    <p:sldLayoutId id="2147487666" r:id="rId14"/>
    <p:sldLayoutId id="2147487667" r:id="rId15"/>
    <p:sldLayoutId id="2147487668" r:id="rId16"/>
    <p:sldLayoutId id="2147487669" r:id="rId17"/>
    <p:sldLayoutId id="2147487670" r:id="rId18"/>
    <p:sldLayoutId id="2147487671" r:id="rId19"/>
    <p:sldLayoutId id="2147487672" r:id="rId20"/>
    <p:sldLayoutId id="2147487673" r:id="rId21"/>
    <p:sldLayoutId id="2147487674" r:id="rId22"/>
    <p:sldLayoutId id="2147487675" r:id="rId23"/>
    <p:sldLayoutId id="2147487676" r:id="rId2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39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03" r:id="rId1"/>
    <p:sldLayoutId id="2147487704" r:id="rId2"/>
    <p:sldLayoutId id="2147487705" r:id="rId3"/>
    <p:sldLayoutId id="2147487706" r:id="rId4"/>
    <p:sldLayoutId id="2147487707" r:id="rId5"/>
    <p:sldLayoutId id="2147487708" r:id="rId6"/>
    <p:sldLayoutId id="2147487709" r:id="rId7"/>
    <p:sldLayoutId id="2147487710" r:id="rId8"/>
    <p:sldLayoutId id="2147487711" r:id="rId9"/>
    <p:sldLayoutId id="2147487712" r:id="rId10"/>
    <p:sldLayoutId id="2147487713" r:id="rId11"/>
    <p:sldLayoutId id="2147487714" r:id="rId12"/>
    <p:sldLayoutId id="2147487715" r:id="rId13"/>
    <p:sldLayoutId id="2147487716" r:id="rId14"/>
    <p:sldLayoutId id="2147487717" r:id="rId15"/>
    <p:sldLayoutId id="2147487718" r:id="rId16"/>
    <p:sldLayoutId id="2147487719" r:id="rId17"/>
    <p:sldLayoutId id="2147487720" r:id="rId18"/>
    <p:sldLayoutId id="2147487721" r:id="rId19"/>
    <p:sldLayoutId id="2147487722" r:id="rId20"/>
    <p:sldLayoutId id="2147487723" r:id="rId21"/>
    <p:sldLayoutId id="2147487724" r:id="rId22"/>
    <p:sldLayoutId id="2147487725" r:id="rId23"/>
    <p:sldLayoutId id="2147487726" r:id="rId24"/>
    <p:sldLayoutId id="2147487727" r:id="rId25"/>
    <p:sldLayoutId id="2147487728" r:id="rId26"/>
    <p:sldLayoutId id="2147487729" r:id="rId27"/>
    <p:sldLayoutId id="2147487730" r:id="rId28"/>
    <p:sldLayoutId id="2147487731" r:id="rId29"/>
    <p:sldLayoutId id="2147487732" r:id="rId30"/>
    <p:sldLayoutId id="2147487733" r:id="rId31"/>
    <p:sldLayoutId id="2147487734" r:id="rId32"/>
    <p:sldLayoutId id="2147487735" r:id="rId33"/>
    <p:sldLayoutId id="2147487736" r:id="rId34"/>
    <p:sldLayoutId id="2147487737" r:id="rId35"/>
    <p:sldLayoutId id="2147487738" r:id="rId36"/>
    <p:sldLayoutId id="2147487739" r:id="rId3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559481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194" y="6506402"/>
            <a:ext cx="7230320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011" y="6506729"/>
            <a:ext cx="82179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8BA69-E791-4DF3-A84D-D33DE169CED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88" y="6360571"/>
            <a:ext cx="1525337" cy="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1" r:id="rId1"/>
    <p:sldLayoutId id="2147487742" r:id="rId2"/>
    <p:sldLayoutId id="2147487743" r:id="rId3"/>
    <p:sldLayoutId id="2147487744" r:id="rId4"/>
    <p:sldLayoutId id="2147487745" r:id="rId5"/>
    <p:sldLayoutId id="2147487746" r:id="rId6"/>
    <p:sldLayoutId id="2147487747" r:id="rId7"/>
    <p:sldLayoutId id="2147487748" r:id="rId8"/>
    <p:sldLayoutId id="2147487749" r:id="rId9"/>
    <p:sldLayoutId id="2147487750" r:id="rId10"/>
    <p:sldLayoutId id="2147487751" r:id="rId11"/>
    <p:sldLayoutId id="2147487752" r:id="rId12"/>
    <p:sldLayoutId id="2147487753" r:id="rId13"/>
    <p:sldLayoutId id="2147487754" r:id="rId14"/>
    <p:sldLayoutId id="2147487755" r:id="rId15"/>
    <p:sldLayoutId id="2147487756" r:id="rId16"/>
    <p:sldLayoutId id="2147487757" r:id="rId17"/>
    <p:sldLayoutId id="2147487758" r:id="rId18"/>
    <p:sldLayoutId id="2147487759" r:id="rId19"/>
    <p:sldLayoutId id="2147487760" r:id="rId20"/>
    <p:sldLayoutId id="2147487761" r:id="rId21"/>
    <p:sldLayoutId id="2147487762" r:id="rId22"/>
    <p:sldLayoutId id="2147487763" r:id="rId23"/>
    <p:sldLayoutId id="2147487764" r:id="rId2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r>
              <a:rPr lang="ru-RU" dirty="0"/>
              <a:t> текст </a:t>
            </a:r>
            <a:r>
              <a:rPr lang="ru-RU" dirty="0" err="1"/>
              <a:t>текст</a:t>
            </a:r>
            <a:r>
              <a:rPr lang="ru-RU" dirty="0"/>
              <a:t> </a:t>
            </a:r>
            <a:r>
              <a:rPr lang="ru-RU" dirty="0" err="1"/>
              <a:t>текст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12192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518967" y="6506401"/>
            <a:ext cx="108024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8653" y="6506402"/>
            <a:ext cx="7006536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1" y="6506729"/>
            <a:ext cx="10900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/>
              <a:t>  </a:t>
            </a:r>
            <a:r>
              <a:rPr lang="ru-RU" dirty="0"/>
              <a:t>из</a:t>
            </a:r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04" y="6378925"/>
            <a:ext cx="1860421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7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66" r:id="rId1"/>
    <p:sldLayoutId id="2147487767" r:id="rId2"/>
    <p:sldLayoutId id="2147487768" r:id="rId3"/>
    <p:sldLayoutId id="2147487769" r:id="rId4"/>
    <p:sldLayoutId id="2147487770" r:id="rId5"/>
    <p:sldLayoutId id="2147487771" r:id="rId6"/>
    <p:sldLayoutId id="2147487772" r:id="rId7"/>
    <p:sldLayoutId id="2147487773" r:id="rId8"/>
    <p:sldLayoutId id="2147487774" r:id="rId9"/>
    <p:sldLayoutId id="2147487775" r:id="rId10"/>
    <p:sldLayoutId id="2147487776" r:id="rId11"/>
    <p:sldLayoutId id="2147487777" r:id="rId12"/>
    <p:sldLayoutId id="2147487778" r:id="rId13"/>
    <p:sldLayoutId id="2147487779" r:id="rId14"/>
    <p:sldLayoutId id="2147487780" r:id="rId15"/>
    <p:sldLayoutId id="2147487781" r:id="rId16"/>
    <p:sldLayoutId id="2147487782" r:id="rId17"/>
    <p:sldLayoutId id="2147487783" r:id="rId18"/>
    <p:sldLayoutId id="2147487784" r:id="rId19"/>
    <p:sldLayoutId id="2147487785" r:id="rId20"/>
    <p:sldLayoutId id="2147487786" r:id="rId21"/>
    <p:sldLayoutId id="2147487787" r:id="rId22"/>
    <p:sldLayoutId id="2147487788" r:id="rId23"/>
    <p:sldLayoutId id="2147487789" r:id="rId24"/>
    <p:sldLayoutId id="2147487790" r:id="rId25"/>
    <p:sldLayoutId id="2147487791" r:id="rId26"/>
    <p:sldLayoutId id="2147487792" r:id="rId27"/>
    <p:sldLayoutId id="2147487793" r:id="rId28"/>
    <p:sldLayoutId id="2147487794" r:id="rId29"/>
    <p:sldLayoutId id="2147487795" r:id="rId30"/>
    <p:sldLayoutId id="2147487796" r:id="rId31"/>
    <p:sldLayoutId id="2147487797" r:id="rId32"/>
    <p:sldLayoutId id="2147487798" r:id="rId33"/>
    <p:sldLayoutId id="2147487799" r:id="rId34"/>
    <p:sldLayoutId id="2147487800" r:id="rId35"/>
    <p:sldLayoutId id="2147487801" r:id="rId36"/>
    <p:sldLayoutId id="2147487802" r:id="rId3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9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ru/companies/antiplagiat/articles/728112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3.xml"/><Relationship Id="rId4" Type="http://schemas.openxmlformats.org/officeDocument/2006/relationships/hyperlink" Target="https://habr.com/ru/companies/ods/articles/716918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2667000" y="4589464"/>
            <a:ext cx="6858000" cy="749372"/>
          </a:xfrm>
        </p:spPr>
        <p:txBody>
          <a:bodyPr/>
          <a:lstStyle/>
          <a:p>
            <a:r>
              <a:rPr lang="ru-RU" sz="2000" dirty="0"/>
              <a:t>Юрий Викторович Чехович, к.ф.-м.н.</a:t>
            </a:r>
          </a:p>
          <a:p>
            <a:r>
              <a:rPr lang="ru-RU" sz="2000" dirty="0"/>
              <a:t>Исполнительный директор компании Антиплагиат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1517904"/>
            <a:ext cx="12192000" cy="2413089"/>
          </a:xfrm>
        </p:spPr>
        <p:txBody>
          <a:bodyPr>
            <a:normAutofit/>
          </a:bodyPr>
          <a:lstStyle/>
          <a:p>
            <a:r>
              <a:rPr lang="ru-RU" sz="4400" b="0" dirty="0"/>
              <a:t>Технологии искусственного интеллекта </a:t>
            </a:r>
            <a:br>
              <a:rPr lang="ru-RU" sz="4400" b="0" dirty="0"/>
            </a:br>
            <a:r>
              <a:rPr lang="ru-RU" sz="4400" b="0" dirty="0"/>
              <a:t>в системе Антиплагиат</a:t>
            </a:r>
            <a:endParaRPr lang="ru-RU" sz="6000" dirty="0"/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id="{1D5FAC00-C36A-4B26-BE2A-A557C0550C06}"/>
              </a:ext>
            </a:extLst>
          </p:cNvPr>
          <p:cNvSpPr txBox="1">
            <a:spLocks/>
          </p:cNvSpPr>
          <p:nvPr/>
        </p:nvSpPr>
        <p:spPr>
          <a:xfrm>
            <a:off x="517235" y="317646"/>
            <a:ext cx="10991273" cy="117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КАЗАХСКИЙ НАЦИОНАЛЬНЫЙ УНИВЕРСИТЕТ ИМЕНИ АЛЬ-ФАРАБИ</a:t>
            </a:r>
          </a:p>
          <a:p>
            <a:r>
              <a:rPr lang="ru-RU" sz="2000" dirty="0"/>
              <a:t>Экспертная стратегическая сессия </a:t>
            </a:r>
          </a:p>
          <a:p>
            <a:r>
              <a:rPr lang="ru-RU" sz="2000" dirty="0"/>
              <a:t>«Современные тренды развития исследовательского университета»</a:t>
            </a:r>
          </a:p>
        </p:txBody>
      </p:sp>
    </p:spTree>
    <p:extLst>
      <p:ext uri="{BB962C8B-B14F-4D97-AF65-F5344CB8AC3E}">
        <p14:creationId xmlns:p14="http://schemas.microsoft.com/office/powerpoint/2010/main" val="998058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8E9ECD7-0CF6-4762-A0F4-F7498A9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508"/>
            <a:ext cx="12191999" cy="618721"/>
          </a:xfrm>
        </p:spPr>
        <p:txBody>
          <a:bodyPr>
            <a:normAutofit/>
          </a:bodyPr>
          <a:lstStyle/>
          <a:p>
            <a:r>
              <a:rPr lang="ru-RU" sz="3600" dirty="0"/>
              <a:t>Является ли текст, созданный ИИ, плагиатом?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D2A694-3C2A-40D4-AA13-B48B97BAC5D6}"/>
              </a:ext>
            </a:extLst>
          </p:cNvPr>
          <p:cNvSpPr txBox="1">
            <a:spLocks/>
          </p:cNvSpPr>
          <p:nvPr/>
        </p:nvSpPr>
        <p:spPr>
          <a:xfrm>
            <a:off x="585216" y="2087418"/>
            <a:ext cx="10948416" cy="412865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Генеративные сервисы устроены так, что чаще всего создают текст, которого ранее не существовало, поэтому результат их работы нельзя назвать плагиатом</a:t>
            </a:r>
          </a:p>
          <a:p>
            <a:pPr>
              <a:lnSpc>
                <a:spcPct val="110000"/>
              </a:lnSpc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Но!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Плагиатом или нарушением академической этики может быть использование созданного текста в научной или учебной работе</a:t>
            </a:r>
          </a:p>
          <a:p>
            <a:pPr marL="1143000" lvl="1" indent="-457200">
              <a:lnSpc>
                <a:spcPct val="110000"/>
              </a:lnSpc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Нарушение лицензионного соглашения с правообладателем сервиса</a:t>
            </a:r>
          </a:p>
          <a:p>
            <a:pPr marL="1143000" lvl="1" indent="-457200">
              <a:lnSpc>
                <a:spcPct val="110000"/>
              </a:lnSpc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Отсутствие указание на способ формирования текста (контента)</a:t>
            </a:r>
          </a:p>
          <a:p>
            <a:pPr marL="1143000" lvl="1" indent="-457200">
              <a:lnSpc>
                <a:spcPct val="110000"/>
              </a:lnSpc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Нарушение правил, устанавливаемых по отношению к конкретному типу работы (статье, квалификационно работе, диссертации и т.д.)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44546A"/>
              </a:solidFill>
              <a:latin typeface="Open Sans"/>
              <a:cs typeface="Calibri" panose="020F0502020204030204" pitchFamily="34" charset="0"/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88600367-5360-4198-9700-83F1718C93CB}"/>
              </a:ext>
            </a:extLst>
          </p:cNvPr>
          <p:cNvSpPr txBox="1">
            <a:spLocks/>
          </p:cNvSpPr>
          <p:nvPr/>
        </p:nvSpPr>
        <p:spPr>
          <a:xfrm>
            <a:off x="677732" y="1304094"/>
            <a:ext cx="10511073" cy="513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Зависит от точки зрения</a:t>
            </a:r>
          </a:p>
        </p:txBody>
      </p:sp>
    </p:spTree>
    <p:extLst>
      <p:ext uri="{BB962C8B-B14F-4D97-AF65-F5344CB8AC3E}">
        <p14:creationId xmlns:p14="http://schemas.microsoft.com/office/powerpoint/2010/main" val="35717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7181F8A-11D2-4B17-B09B-E8BF0931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Можно ли выявить искусственный текст?</a:t>
            </a:r>
          </a:p>
        </p:txBody>
      </p:sp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id="{CD2A6561-AD23-4A6C-A0AC-0FA33D4E0EF2}"/>
              </a:ext>
            </a:extLst>
          </p:cNvPr>
          <p:cNvSpPr/>
          <p:nvPr/>
        </p:nvSpPr>
        <p:spPr>
          <a:xfrm>
            <a:off x="4807527" y="874304"/>
            <a:ext cx="2576945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B1AA9B-FD68-4ECB-97FB-4A822A61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335" y="1339746"/>
            <a:ext cx="6074363" cy="4728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Текст 1">
            <a:extLst>
              <a:ext uri="{FF2B5EF4-FFF2-40B4-BE49-F238E27FC236}">
                <a16:creationId xmlns:a16="http://schemas.microsoft.com/office/drawing/2014/main" id="{BC207E54-A89C-4E5D-AD57-F672C307711E}"/>
              </a:ext>
            </a:extLst>
          </p:cNvPr>
          <p:cNvSpPr txBox="1">
            <a:spLocks/>
          </p:cNvSpPr>
          <p:nvPr/>
        </p:nvSpPr>
        <p:spPr>
          <a:xfrm>
            <a:off x="1597845" y="2948166"/>
            <a:ext cx="2770955" cy="598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Можно!</a:t>
            </a:r>
          </a:p>
        </p:txBody>
      </p:sp>
    </p:spTree>
    <p:extLst>
      <p:ext uri="{BB962C8B-B14F-4D97-AF65-F5344CB8AC3E}">
        <p14:creationId xmlns:p14="http://schemas.microsoft.com/office/powerpoint/2010/main" val="27272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7181F8A-11D2-4B17-B09B-E8BF0931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508"/>
            <a:ext cx="12192000" cy="618721"/>
          </a:xfrm>
        </p:spPr>
        <p:txBody>
          <a:bodyPr>
            <a:normAutofit/>
          </a:bodyPr>
          <a:lstStyle/>
          <a:p>
            <a:r>
              <a:rPr lang="ru-RU" sz="2800" dirty="0"/>
              <a:t>Выявление искусственных текстов в системе Антиплагиат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03EA07-F007-4977-94FE-BB955A9F50C9}"/>
              </a:ext>
            </a:extLst>
          </p:cNvPr>
          <p:cNvSpPr/>
          <p:nvPr/>
        </p:nvSpPr>
        <p:spPr>
          <a:xfrm>
            <a:off x="1269402" y="1891408"/>
            <a:ext cx="10084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Машинно-сгенерированные тексты выявляет специальная нейросеть, обученная различать естественные и искусственные тексты</a:t>
            </a: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11EA9655-561B-446B-862E-7183208E9A93}"/>
              </a:ext>
            </a:extLst>
          </p:cNvPr>
          <p:cNvSpPr txBox="1">
            <a:spLocks/>
          </p:cNvSpPr>
          <p:nvPr/>
        </p:nvSpPr>
        <p:spPr>
          <a:xfrm>
            <a:off x="677732" y="1304094"/>
            <a:ext cx="10511073" cy="513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Кратко:</a:t>
            </a:r>
          </a:p>
        </p:txBody>
      </p:sp>
    </p:spTree>
    <p:extLst>
      <p:ext uri="{BB962C8B-B14F-4D97-AF65-F5344CB8AC3E}">
        <p14:creationId xmlns:p14="http://schemas.microsoft.com/office/powerpoint/2010/main" val="21306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 descr="Газета">
            <a:extLst>
              <a:ext uri="{FF2B5EF4-FFF2-40B4-BE49-F238E27FC236}">
                <a16:creationId xmlns:a16="http://schemas.microsoft.com/office/drawing/2014/main" id="{77E4D8ED-0979-48E7-9DCD-D71CB861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865" y="2454999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1AE41C-54FF-43A1-ADBA-6193142B00EE}"/>
              </a:ext>
            </a:extLst>
          </p:cNvPr>
          <p:cNvSpPr txBox="1"/>
          <p:nvPr/>
        </p:nvSpPr>
        <p:spPr>
          <a:xfrm>
            <a:off x="111137" y="3442782"/>
            <a:ext cx="144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Документ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756C9BF-D959-4C7D-8DAA-78C6D66EA0D2}"/>
              </a:ext>
            </a:extLst>
          </p:cNvPr>
          <p:cNvCxnSpPr>
            <a:cxnSpLocks/>
          </p:cNvCxnSpPr>
          <p:nvPr/>
        </p:nvCxnSpPr>
        <p:spPr>
          <a:xfrm>
            <a:off x="1192691" y="2912199"/>
            <a:ext cx="49160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3EBC01-E21D-4465-B849-359CCC407B15}"/>
              </a:ext>
            </a:extLst>
          </p:cNvPr>
          <p:cNvSpPr/>
          <p:nvPr/>
        </p:nvSpPr>
        <p:spPr>
          <a:xfrm>
            <a:off x="1772792" y="2331737"/>
            <a:ext cx="796413" cy="206477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4CCA58D-B192-494B-B056-706516A42C39}"/>
              </a:ext>
            </a:extLst>
          </p:cNvPr>
          <p:cNvSpPr/>
          <p:nvPr/>
        </p:nvSpPr>
        <p:spPr>
          <a:xfrm>
            <a:off x="1767877" y="2636898"/>
            <a:ext cx="796413" cy="206477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632C419-BD0B-4F8E-AAD8-67A11D7E1A07}"/>
              </a:ext>
            </a:extLst>
          </p:cNvPr>
          <p:cNvSpPr/>
          <p:nvPr/>
        </p:nvSpPr>
        <p:spPr>
          <a:xfrm>
            <a:off x="1758045" y="2912199"/>
            <a:ext cx="796413" cy="206477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275261-482E-428D-8C48-6080A301CA9D}"/>
              </a:ext>
            </a:extLst>
          </p:cNvPr>
          <p:cNvSpPr/>
          <p:nvPr/>
        </p:nvSpPr>
        <p:spPr>
          <a:xfrm>
            <a:off x="1767876" y="3192059"/>
            <a:ext cx="796413" cy="206477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43169B-8B47-4065-AB62-E61A6E9DF86E}"/>
              </a:ext>
            </a:extLst>
          </p:cNvPr>
          <p:cNvSpPr txBox="1"/>
          <p:nvPr/>
        </p:nvSpPr>
        <p:spPr>
          <a:xfrm>
            <a:off x="1561399" y="3496859"/>
            <a:ext cx="144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Фрагменты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5874BDB-DB58-4113-A972-8921E152C7A3}"/>
              </a:ext>
            </a:extLst>
          </p:cNvPr>
          <p:cNvCxnSpPr>
            <a:cxnSpLocks/>
          </p:cNvCxnSpPr>
          <p:nvPr/>
        </p:nvCxnSpPr>
        <p:spPr>
          <a:xfrm>
            <a:off x="11101669" y="3350629"/>
            <a:ext cx="0" cy="93504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8A4DB80-95B2-413B-ABFA-35421F69B9AB}"/>
              </a:ext>
            </a:extLst>
          </p:cNvPr>
          <p:cNvCxnSpPr>
            <a:cxnSpLocks/>
          </p:cNvCxnSpPr>
          <p:nvPr/>
        </p:nvCxnSpPr>
        <p:spPr>
          <a:xfrm>
            <a:off x="2692113" y="3308616"/>
            <a:ext cx="555516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F99ABEF-99C3-4119-9AF8-418BC77CC0D3}"/>
              </a:ext>
            </a:extLst>
          </p:cNvPr>
          <p:cNvCxnSpPr>
            <a:cxnSpLocks/>
          </p:cNvCxnSpPr>
          <p:nvPr/>
        </p:nvCxnSpPr>
        <p:spPr>
          <a:xfrm>
            <a:off x="2687794" y="3049851"/>
            <a:ext cx="560431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C804E04-C764-49C6-A1F8-5DEFE2287A6C}"/>
              </a:ext>
            </a:extLst>
          </p:cNvPr>
          <p:cNvCxnSpPr>
            <a:cxnSpLocks/>
          </p:cNvCxnSpPr>
          <p:nvPr/>
        </p:nvCxnSpPr>
        <p:spPr>
          <a:xfrm>
            <a:off x="2706255" y="2759799"/>
            <a:ext cx="54941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5089D2C-254B-4E2A-84B7-A29D1553A3CA}"/>
              </a:ext>
            </a:extLst>
          </p:cNvPr>
          <p:cNvCxnSpPr>
            <a:cxnSpLocks/>
          </p:cNvCxnSpPr>
          <p:nvPr/>
        </p:nvCxnSpPr>
        <p:spPr>
          <a:xfrm>
            <a:off x="2697030" y="2440250"/>
            <a:ext cx="55059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9A7A78F-BA49-422C-B036-26D316306A1C}"/>
              </a:ext>
            </a:extLst>
          </p:cNvPr>
          <p:cNvSpPr/>
          <p:nvPr/>
        </p:nvSpPr>
        <p:spPr>
          <a:xfrm>
            <a:off x="3355784" y="2223582"/>
            <a:ext cx="1553497" cy="1347019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86BC8E-93EB-47D6-B438-42334C5AA006}"/>
              </a:ext>
            </a:extLst>
          </p:cNvPr>
          <p:cNvSpPr txBox="1"/>
          <p:nvPr/>
        </p:nvSpPr>
        <p:spPr>
          <a:xfrm>
            <a:off x="3365616" y="2727533"/>
            <a:ext cx="153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Токенизатор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060CF82-B477-48A0-AD8F-35A91373E265}"/>
              </a:ext>
            </a:extLst>
          </p:cNvPr>
          <p:cNvSpPr/>
          <p:nvPr/>
        </p:nvSpPr>
        <p:spPr>
          <a:xfrm>
            <a:off x="5710616" y="2248521"/>
            <a:ext cx="1553497" cy="1347019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23DAEC-8937-43C4-8826-4602EDBA2248}"/>
              </a:ext>
            </a:extLst>
          </p:cNvPr>
          <p:cNvSpPr txBox="1"/>
          <p:nvPr/>
        </p:nvSpPr>
        <p:spPr>
          <a:xfrm>
            <a:off x="5818771" y="2460366"/>
            <a:ext cx="1410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Языковая модель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BERT-like)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0D015151-A7EA-400A-80E2-1B0450552E7E}"/>
              </a:ext>
            </a:extLst>
          </p:cNvPr>
          <p:cNvCxnSpPr>
            <a:cxnSpLocks/>
          </p:cNvCxnSpPr>
          <p:nvPr/>
        </p:nvCxnSpPr>
        <p:spPr>
          <a:xfrm>
            <a:off x="5046936" y="3020354"/>
            <a:ext cx="50144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F3472E8-DBF1-4A32-BD61-67A670C8D84B}"/>
              </a:ext>
            </a:extLst>
          </p:cNvPr>
          <p:cNvSpPr/>
          <p:nvPr/>
        </p:nvSpPr>
        <p:spPr>
          <a:xfrm>
            <a:off x="8085107" y="2258353"/>
            <a:ext cx="1553497" cy="1347019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CCB24E-56F5-4326-8A0E-BAEB5DFDAE5E}"/>
              </a:ext>
            </a:extLst>
          </p:cNvPr>
          <p:cNvSpPr txBox="1"/>
          <p:nvPr/>
        </p:nvSpPr>
        <p:spPr>
          <a:xfrm>
            <a:off x="8193262" y="2470198"/>
            <a:ext cx="1410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Комплексирование векторов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FC2EF01D-A2B7-4942-B027-50489AC036ED}"/>
              </a:ext>
            </a:extLst>
          </p:cNvPr>
          <p:cNvCxnSpPr>
            <a:cxnSpLocks/>
          </p:cNvCxnSpPr>
          <p:nvPr/>
        </p:nvCxnSpPr>
        <p:spPr>
          <a:xfrm>
            <a:off x="5032188" y="2700805"/>
            <a:ext cx="50144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12326AD-69AD-4DBA-BFAA-E51E55774636}"/>
              </a:ext>
            </a:extLst>
          </p:cNvPr>
          <p:cNvCxnSpPr>
            <a:cxnSpLocks/>
          </p:cNvCxnSpPr>
          <p:nvPr/>
        </p:nvCxnSpPr>
        <p:spPr>
          <a:xfrm>
            <a:off x="5046936" y="3295657"/>
            <a:ext cx="50144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F54FF8F8-F4CD-4BA1-A5E0-418CC479DA5E}"/>
              </a:ext>
            </a:extLst>
          </p:cNvPr>
          <p:cNvCxnSpPr>
            <a:cxnSpLocks/>
          </p:cNvCxnSpPr>
          <p:nvPr/>
        </p:nvCxnSpPr>
        <p:spPr>
          <a:xfrm>
            <a:off x="5042020" y="2386173"/>
            <a:ext cx="50144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CF1FDEA8-0875-456A-A8B7-5EBA2DB1CEE8}"/>
              </a:ext>
            </a:extLst>
          </p:cNvPr>
          <p:cNvCxnSpPr>
            <a:cxnSpLocks/>
          </p:cNvCxnSpPr>
          <p:nvPr/>
        </p:nvCxnSpPr>
        <p:spPr>
          <a:xfrm>
            <a:off x="7441091" y="3044934"/>
            <a:ext cx="50144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35B6AC02-94E8-4810-9C64-3585B7FF782A}"/>
              </a:ext>
            </a:extLst>
          </p:cNvPr>
          <p:cNvCxnSpPr>
            <a:cxnSpLocks/>
          </p:cNvCxnSpPr>
          <p:nvPr/>
        </p:nvCxnSpPr>
        <p:spPr>
          <a:xfrm>
            <a:off x="7426343" y="2725385"/>
            <a:ext cx="50144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15C50C88-C5A9-43FF-A8FD-2BC3199E1C6F}"/>
              </a:ext>
            </a:extLst>
          </p:cNvPr>
          <p:cNvCxnSpPr>
            <a:cxnSpLocks/>
          </p:cNvCxnSpPr>
          <p:nvPr/>
        </p:nvCxnSpPr>
        <p:spPr>
          <a:xfrm>
            <a:off x="7441091" y="3320237"/>
            <a:ext cx="50144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3C45CF2F-3B38-419E-A06C-01BD721087DB}"/>
              </a:ext>
            </a:extLst>
          </p:cNvPr>
          <p:cNvCxnSpPr>
            <a:cxnSpLocks/>
          </p:cNvCxnSpPr>
          <p:nvPr/>
        </p:nvCxnSpPr>
        <p:spPr>
          <a:xfrm>
            <a:off x="7436175" y="2410753"/>
            <a:ext cx="50144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F0C2573-753E-4C9A-BAFC-6FA5A05EF129}"/>
              </a:ext>
            </a:extLst>
          </p:cNvPr>
          <p:cNvSpPr/>
          <p:nvPr/>
        </p:nvSpPr>
        <p:spPr>
          <a:xfrm>
            <a:off x="10302275" y="2641811"/>
            <a:ext cx="1705894" cy="540775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809F96-09BA-40B1-B8D4-85BC81C4E656}"/>
              </a:ext>
            </a:extLst>
          </p:cNvPr>
          <p:cNvSpPr txBox="1"/>
          <p:nvPr/>
        </p:nvSpPr>
        <p:spPr>
          <a:xfrm>
            <a:off x="10312107" y="2767221"/>
            <a:ext cx="1676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Классификатор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316D6161-F7C6-46F2-B8D8-DE2C81A94C5E}"/>
              </a:ext>
            </a:extLst>
          </p:cNvPr>
          <p:cNvCxnSpPr>
            <a:cxnSpLocks/>
          </p:cNvCxnSpPr>
          <p:nvPr/>
        </p:nvCxnSpPr>
        <p:spPr>
          <a:xfrm>
            <a:off x="9731114" y="2912199"/>
            <a:ext cx="50144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3651329-0CEA-4CF5-92E7-9DE11EF2E57C}"/>
              </a:ext>
            </a:extLst>
          </p:cNvPr>
          <p:cNvSpPr/>
          <p:nvPr/>
        </p:nvSpPr>
        <p:spPr>
          <a:xfrm>
            <a:off x="10334602" y="4401338"/>
            <a:ext cx="1524891" cy="540775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EE06C3-37E7-47A7-8CD1-EC12FA8C4BE2}"/>
              </a:ext>
            </a:extLst>
          </p:cNvPr>
          <p:cNvSpPr txBox="1"/>
          <p:nvPr/>
        </p:nvSpPr>
        <p:spPr>
          <a:xfrm>
            <a:off x="10566403" y="4526748"/>
            <a:ext cx="120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Результат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96F87F1-B2DF-4C99-8B0C-4E4BCA9AEE98}"/>
              </a:ext>
            </a:extLst>
          </p:cNvPr>
          <p:cNvSpPr/>
          <p:nvPr/>
        </p:nvSpPr>
        <p:spPr>
          <a:xfrm>
            <a:off x="517236" y="5673680"/>
            <a:ext cx="9716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DroidSans-Slant_213"/>
                <a:ea typeface="+mn-ea"/>
                <a:cs typeface="+mn-cs"/>
              </a:rPr>
              <a:t>Г. М. Грицай, А. В. Грабовой, А. С. Кильдяков, Ю. В. Чехович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DroidSans"/>
                <a:ea typeface="+mn-ea"/>
                <a:cs typeface="+mn-cs"/>
              </a:rPr>
              <a:t>Поиск искусственно сгенерированных текстовых фрагментов в научных документах // Доклады РАН. Математика, информатика, процессы управления, 541 (2023), 1–10.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9" name="Текст 1">
            <a:extLst>
              <a:ext uri="{FF2B5EF4-FFF2-40B4-BE49-F238E27FC236}">
                <a16:creationId xmlns:a16="http://schemas.microsoft.com/office/drawing/2014/main" id="{7A3E2060-6E7C-4EC8-BFA7-28D35712176F}"/>
              </a:ext>
            </a:extLst>
          </p:cNvPr>
          <p:cNvSpPr txBox="1">
            <a:spLocks/>
          </p:cNvSpPr>
          <p:nvPr/>
        </p:nvSpPr>
        <p:spPr>
          <a:xfrm>
            <a:off x="677732" y="1304094"/>
            <a:ext cx="10511073" cy="513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Чуть подробнее:</a:t>
            </a:r>
          </a:p>
        </p:txBody>
      </p:sp>
      <p:sp>
        <p:nvSpPr>
          <p:cNvPr id="50" name="Заголовок 6">
            <a:extLst>
              <a:ext uri="{FF2B5EF4-FFF2-40B4-BE49-F238E27FC236}">
                <a16:creationId xmlns:a16="http://schemas.microsoft.com/office/drawing/2014/main" id="{4E030128-D0B0-4AA4-B6E4-89F56CA1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508"/>
            <a:ext cx="12192000" cy="618721"/>
          </a:xfrm>
        </p:spPr>
        <p:txBody>
          <a:bodyPr>
            <a:normAutofit/>
          </a:bodyPr>
          <a:lstStyle/>
          <a:p>
            <a:r>
              <a:rPr lang="ru-RU" sz="2800" dirty="0"/>
              <a:t>Выявление искусственных текстов в системе Антиплагиат</a:t>
            </a:r>
          </a:p>
        </p:txBody>
      </p:sp>
    </p:spTree>
    <p:extLst>
      <p:ext uri="{BB962C8B-B14F-4D97-AF65-F5344CB8AC3E}">
        <p14:creationId xmlns:p14="http://schemas.microsoft.com/office/powerpoint/2010/main" val="331579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8E9ECD7-0CF6-4762-A0F4-F7498A9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508"/>
            <a:ext cx="12191999" cy="61872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Opensans"/>
              </a:rPr>
              <a:t>Детектор искусственных текстов в системе Антиплагиат</a:t>
            </a:r>
            <a:endParaRPr lang="ru-RU" sz="32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6B09D4-8C99-44D8-AF1E-BABB79F71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4" y="1350187"/>
            <a:ext cx="11827195" cy="42899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640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8E9ECD7-0CF6-4762-A0F4-F7498A9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508"/>
            <a:ext cx="12191999" cy="61872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Opensans"/>
              </a:rPr>
              <a:t>Детектор искусственных текстов в системе Антиплагиат</a:t>
            </a:r>
            <a:endParaRPr lang="ru-RU" sz="32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026" name="Picture 2" descr="fd499380e45fef8c8ed4d4c7837b5b41">
            <a:extLst>
              <a:ext uri="{FF2B5EF4-FFF2-40B4-BE49-F238E27FC236}">
                <a16:creationId xmlns:a16="http://schemas.microsoft.com/office/drawing/2014/main" id="{89A2FA83-2F0A-4110-820F-C684EB34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6" y="983709"/>
            <a:ext cx="10677580" cy="520189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1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50AEED-F60E-4579-AB4E-999E8A0DC2C5}"/>
              </a:ext>
            </a:extLst>
          </p:cNvPr>
          <p:cNvSpPr/>
          <p:nvPr/>
        </p:nvSpPr>
        <p:spPr>
          <a:xfrm>
            <a:off x="182252" y="6550223"/>
            <a:ext cx="11111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Дори (англ.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Dory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) — вымышленный персонаж мультсериала «В поисках Немо».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 Walt Disney Company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5B1404-C65C-4DBB-BB78-34A5D2FFF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7" y="1543686"/>
            <a:ext cx="8144553" cy="223045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Заголовок 8">
            <a:extLst>
              <a:ext uri="{FF2B5EF4-FFF2-40B4-BE49-F238E27FC236}">
                <a16:creationId xmlns:a16="http://schemas.microsoft.com/office/drawing/2014/main" id="{3A6D68C4-25A1-4163-B188-A291FDFF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508"/>
            <a:ext cx="12191999" cy="61872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Opensans"/>
              </a:rPr>
              <a:t>Детектор искусственных текстов в системе Антиплагиат</a:t>
            </a:r>
            <a:endParaRPr lang="ru-RU" sz="3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6E27C9-78EE-465F-B9E8-24560DF0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559" y="1545770"/>
            <a:ext cx="3201805" cy="40930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084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B08EE-4B4B-43D8-9E38-43BEB73419C7}"/>
              </a:ext>
            </a:extLst>
          </p:cNvPr>
          <p:cNvSpPr txBox="1"/>
          <p:nvPr/>
        </p:nvSpPr>
        <p:spPr>
          <a:xfrm>
            <a:off x="474354" y="2367171"/>
            <a:ext cx="27431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Эффект рыбки Дори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50AEED-F60E-4579-AB4E-999E8A0DC2C5}"/>
              </a:ext>
            </a:extLst>
          </p:cNvPr>
          <p:cNvSpPr/>
          <p:nvPr/>
        </p:nvSpPr>
        <p:spPr>
          <a:xfrm>
            <a:off x="182252" y="6550223"/>
            <a:ext cx="11111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Дори (англ.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Dory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) — вымышленный персонаж мультсериала «В поисках Немо».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 Walt Disney Company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AB289C-A350-4B3D-ABA7-316C27ED1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5" y="954300"/>
            <a:ext cx="9492342" cy="53091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Заголовок 8">
            <a:extLst>
              <a:ext uri="{FF2B5EF4-FFF2-40B4-BE49-F238E27FC236}">
                <a16:creationId xmlns:a16="http://schemas.microsoft.com/office/drawing/2014/main" id="{29357868-E12A-4876-932C-A46D549E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508"/>
            <a:ext cx="12191999" cy="61872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Opensans"/>
              </a:rPr>
              <a:t>Детектор искусственных текстов в системе Антиплагиат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6295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8E9ECD7-0CF6-4762-A0F4-F7498A9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</p:spPr>
        <p:txBody>
          <a:bodyPr>
            <a:normAutofit/>
          </a:bodyPr>
          <a:lstStyle/>
          <a:p>
            <a:r>
              <a:rPr lang="ru-RU" sz="3600" dirty="0"/>
              <a:t>Выявление искусственных текстов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9F742D-2FC9-4D7D-A997-725B04968242}"/>
              </a:ext>
            </a:extLst>
          </p:cNvPr>
          <p:cNvSpPr/>
          <p:nvPr/>
        </p:nvSpPr>
        <p:spPr>
          <a:xfrm>
            <a:off x="8057478" y="5798372"/>
            <a:ext cx="3560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/>
              </a:rPr>
              <a:t>https://habr.com/ru/companies/antiplagiat/articles/728112/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50" name="Picture 2" descr="http://qrcoder.ru/code/?https%3A%2F%2Fhabr.com%2Fru%2Fcompanies%2Fantiplagiat%2Farticles%2F728112%2F&amp;4&amp;0">
            <a:extLst>
              <a:ext uri="{FF2B5EF4-FFF2-40B4-BE49-F238E27FC236}">
                <a16:creationId xmlns:a16="http://schemas.microsoft.com/office/drawing/2014/main" id="{54BE7D13-FFD0-4586-A31D-2FE396A28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58" y="1699300"/>
            <a:ext cx="3759603" cy="375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3440A41B-728A-43CC-A38A-67B400BED397}"/>
              </a:ext>
            </a:extLst>
          </p:cNvPr>
          <p:cNvSpPr txBox="1">
            <a:spLocks/>
          </p:cNvSpPr>
          <p:nvPr/>
        </p:nvSpPr>
        <p:spPr>
          <a:xfrm>
            <a:off x="602428" y="1119374"/>
            <a:ext cx="10586377" cy="513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70C0"/>
                </a:solidFill>
              </a:rPr>
              <a:t>Подробнее: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3CD20F-6AEB-4EE6-82D5-1E2D7DC43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05" y="1713330"/>
            <a:ext cx="6870887" cy="499634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390349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8E9ECD7-0CF6-4762-A0F4-F7498A9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508"/>
            <a:ext cx="12191999" cy="618721"/>
          </a:xfrm>
        </p:spPr>
        <p:txBody>
          <a:bodyPr>
            <a:normAutofit/>
          </a:bodyPr>
          <a:lstStyle/>
          <a:p>
            <a:r>
              <a:rPr lang="ru-RU" sz="3600" dirty="0"/>
              <a:t>Является ли текст, созданный ИИ, плагиатом?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D2A694-3C2A-40D4-AA13-B48B97BAC5D6}"/>
              </a:ext>
            </a:extLst>
          </p:cNvPr>
          <p:cNvSpPr txBox="1">
            <a:spLocks/>
          </p:cNvSpPr>
          <p:nvPr/>
        </p:nvSpPr>
        <p:spPr>
          <a:xfrm>
            <a:off x="585216" y="2087418"/>
            <a:ext cx="10948416" cy="412865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Генеративные сервисы устроены так, что чаще всего создают текст, которого ранее не существовало, поэтому результат их работы нельзя назвать плагиатом</a:t>
            </a:r>
          </a:p>
          <a:p>
            <a:pPr>
              <a:lnSpc>
                <a:spcPct val="110000"/>
              </a:lnSpc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Но!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Плагиатом или нарушением академической этики может быть использование созданного текста в научной или учебной работе</a:t>
            </a:r>
          </a:p>
          <a:p>
            <a:pPr marL="1143000" lvl="1" indent="-457200">
              <a:lnSpc>
                <a:spcPct val="110000"/>
              </a:lnSpc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Нарушение лицензионного соглашения с правообладателем сервиса</a:t>
            </a:r>
          </a:p>
          <a:p>
            <a:pPr marL="1143000" lvl="1" indent="-457200">
              <a:lnSpc>
                <a:spcPct val="110000"/>
              </a:lnSpc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Отсутствие указание на способ формирования текста (контента)</a:t>
            </a:r>
          </a:p>
          <a:p>
            <a:pPr marL="1143000" lvl="1" indent="-457200">
              <a:lnSpc>
                <a:spcPct val="110000"/>
              </a:lnSpc>
              <a:defRPr/>
            </a:pPr>
            <a:r>
              <a:rPr lang="ru-RU" sz="2000" dirty="0">
                <a:solidFill>
                  <a:srgbClr val="44546A"/>
                </a:solidFill>
                <a:cs typeface="Calibri" panose="020F0502020204030204" pitchFamily="34" charset="0"/>
              </a:rPr>
              <a:t>Нарушение правил, устанавливаемых по отношению к конкретному типу работы (статье, квалификационно работе, диссертации и т.д.)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44546A"/>
              </a:solidFill>
              <a:latin typeface="Open Sans"/>
              <a:cs typeface="Calibri" panose="020F0502020204030204" pitchFamily="34" charset="0"/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88600367-5360-4198-9700-83F1718C93CB}"/>
              </a:ext>
            </a:extLst>
          </p:cNvPr>
          <p:cNvSpPr txBox="1">
            <a:spLocks/>
          </p:cNvSpPr>
          <p:nvPr/>
        </p:nvSpPr>
        <p:spPr>
          <a:xfrm>
            <a:off x="677732" y="1304094"/>
            <a:ext cx="10511073" cy="513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Зависит от точки зрения</a:t>
            </a:r>
          </a:p>
        </p:txBody>
      </p:sp>
    </p:spTree>
    <p:extLst>
      <p:ext uri="{BB962C8B-B14F-4D97-AF65-F5344CB8AC3E}">
        <p14:creationId xmlns:p14="http://schemas.microsoft.com/office/powerpoint/2010/main" val="98375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8E9ECD7-0CF6-4762-A0F4-F7498A9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</p:spPr>
        <p:txBody>
          <a:bodyPr>
            <a:normAutofit/>
          </a:bodyPr>
          <a:lstStyle/>
          <a:p>
            <a:r>
              <a:rPr lang="ru-RU" sz="3600" dirty="0"/>
              <a:t>Содержание доклада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D2A694-3C2A-40D4-AA13-B48B97BAC5D6}"/>
              </a:ext>
            </a:extLst>
          </p:cNvPr>
          <p:cNvSpPr txBox="1">
            <a:spLocks/>
          </p:cNvSpPr>
          <p:nvPr/>
        </p:nvSpPr>
        <p:spPr>
          <a:xfrm>
            <a:off x="621793" y="1256144"/>
            <a:ext cx="10895952" cy="505229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Генеративные сервисы на базе искусственного интеллекта – новая реальность науки и образования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Почему генеративные сервисы востребованы?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Является ли текст, созданный ИИ, плагиатом?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400" dirty="0">
                <a:solidFill>
                  <a:srgbClr val="44546A"/>
                </a:solidFill>
                <a:latin typeface="Open Sans"/>
                <a:cs typeface="Calibri" panose="020F0502020204030204" pitchFamily="34" charset="0"/>
              </a:rPr>
              <a:t>Можно ли выявить текст, написанный генеративными моделями?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ru-RU" sz="2400" dirty="0">
                <a:solidFill>
                  <a:srgbClr val="44546A"/>
                </a:solidFill>
                <a:cs typeface="Calibri" panose="020F0502020204030204" pitchFamily="34" charset="0"/>
              </a:rPr>
              <a:t>Можно ли доказать, что подозрительный текст написан ИИ?</a:t>
            </a: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Как организовать научную работу в условиях массового использования генеративных сервисов?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9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id="{35A0F230-8495-4B1F-8696-236F29A48C28}"/>
              </a:ext>
            </a:extLst>
          </p:cNvPr>
          <p:cNvSpPr/>
          <p:nvPr/>
        </p:nvSpPr>
        <p:spPr>
          <a:xfrm>
            <a:off x="5319252" y="960582"/>
            <a:ext cx="1985818" cy="471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405A41-9E08-4EF7-85D2-82F84B3BA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 useBgFill="1"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F983AD-A165-4116-8EE5-05F512DD7CFD}"/>
              </a:ext>
            </a:extLst>
          </p:cNvPr>
          <p:cNvSpPr/>
          <p:nvPr/>
        </p:nvSpPr>
        <p:spPr>
          <a:xfrm>
            <a:off x="0" y="4890655"/>
            <a:ext cx="12192000" cy="19673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73F71B-3264-441E-B79F-5B80E1C628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042D7B-4992-4993-B780-DE8742F96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pic>
        <p:nvPicPr>
          <p:cNvPr id="4098" name="Picture 2" descr="http://belatom.by/uploads/_%D0%BD%D0%BE%D0%B2%D1%8B%D0%B9%20%D1%80%D0%B0%D0%B7%D0%BC%D0%B5%D1%80_1.jpg?1604264112364">
            <a:extLst>
              <a:ext uri="{FF2B5EF4-FFF2-40B4-BE49-F238E27FC236}">
                <a16:creationId xmlns:a16="http://schemas.microsoft.com/office/drawing/2014/main" id="{53FB25A8-E322-4073-80D2-CADACDBF2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96"/>
            <a:ext cx="12284364" cy="69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00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0B8FCD-9045-4C4D-BE1C-9BE5660B5FED}"/>
              </a:ext>
            </a:extLst>
          </p:cNvPr>
          <p:cNvSpPr/>
          <p:nvPr/>
        </p:nvSpPr>
        <p:spPr>
          <a:xfrm>
            <a:off x="825771" y="1855595"/>
            <a:ext cx="1090902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Проблема в том, что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нельзя предоставить «доказательства» того, что текст создан нейросетью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Базы данных искусственных текстов не существует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Ни человек, ни алгоритм не смогут гарантировать, что какой-то текст написан алгоритмом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>
                <a:solidFill>
                  <a:srgbClr val="44546A"/>
                </a:solidFill>
                <a:latin typeface="Open Sans"/>
                <a:cs typeface="Calibri" panose="020F0502020204030204" pitchFamily="34" charset="0"/>
              </a:rPr>
              <a:t>Генеративные сервисы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не умеют оценивают искусственность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8ADFD9D-81BF-4B6D-A3C6-2FE12EF5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88"/>
            <a:ext cx="10515600" cy="617537"/>
          </a:xfrm>
        </p:spPr>
        <p:txBody>
          <a:bodyPr>
            <a:noAutofit/>
          </a:bodyPr>
          <a:lstStyle/>
          <a:p>
            <a:r>
              <a:rPr lang="ru-RU" sz="2800" dirty="0"/>
              <a:t>Подозрительный документ найден. Что с этим делать?</a:t>
            </a:r>
          </a:p>
        </p:txBody>
      </p:sp>
    </p:spTree>
    <p:extLst>
      <p:ext uri="{BB962C8B-B14F-4D97-AF65-F5344CB8AC3E}">
        <p14:creationId xmlns:p14="http://schemas.microsoft.com/office/powerpoint/2010/main" val="563154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8ADFD9D-81BF-4B6D-A3C6-2FE12EF5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6740"/>
            <a:ext cx="12192000" cy="617537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dirty="0">
                <a:solidFill>
                  <a:srgbClr val="44546A"/>
                </a:solidFill>
                <a:cs typeface="Calibri" panose="020F0502020204030204" pitchFamily="34" charset="0"/>
              </a:rPr>
              <a:t>Как организовать научную работу в условиях использования ИИ?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0E1A63-3FBF-4D51-910C-73BA9FE5E683}"/>
              </a:ext>
            </a:extLst>
          </p:cNvPr>
          <p:cNvSpPr/>
          <p:nvPr/>
        </p:nvSpPr>
        <p:spPr>
          <a:xfrm>
            <a:off x="432967" y="1257250"/>
            <a:ext cx="114992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Этические стандарты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: установление четких этических норм для использования ИИ в научных исследованиях, включая открытое признание использования генеративных инструментов и их роли в своих исследованиях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Валидация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: проверка результатов, полученных с помощью ИИ, с использованием традиционных методов исследования для подтверждения их достоверности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Открытость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: обеспечение прозрачности процесса исследования, включая методологию, источники и использование ИИ-инструментов</a:t>
            </a:r>
            <a:r>
              <a:rPr lang="ru-RU" sz="2000" dirty="0">
                <a:solidFill>
                  <a:srgbClr val="374151"/>
                </a:solidFill>
              </a:rPr>
              <a:t>; открытость результатов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Авторские права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: соблюдение авторских прав при использовании генеративных сервисов и четкое указание авторства при публикации результатов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Антиплагиат и проверка на оригинальность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: использование современных инструментов для проверки научных работ на оригинальность и выявления автоматически сгенерированных текстов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Методики: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ea typeface="+mn-ea"/>
                <a:cs typeface="+mn-cs"/>
              </a:rPr>
              <a:t>создание новых методов контроля процесса и результатов обучения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374151"/>
                </a:solidFill>
              </a:rPr>
              <a:t>Обучение и развитие навыков</a:t>
            </a:r>
            <a:r>
              <a:rPr lang="ru-RU" sz="2000" dirty="0">
                <a:solidFill>
                  <a:srgbClr val="374151"/>
                </a:solidFill>
              </a:rPr>
              <a:t>: включение в образовательные программы модулей по работе с генеративными сервисами, развитие критического мышления и навыков оценки информации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174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8E9ECD7-0CF6-4762-A0F4-F7498A9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508"/>
            <a:ext cx="12191999" cy="61872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374151"/>
                </a:solidFill>
              </a:rPr>
              <a:t>Ответственность авторов</a:t>
            </a:r>
            <a:endParaRPr lang="ru-RU" sz="36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D2A694-3C2A-40D4-AA13-B48B97BAC5D6}"/>
              </a:ext>
            </a:extLst>
          </p:cNvPr>
          <p:cNvSpPr txBox="1">
            <a:spLocks/>
          </p:cNvSpPr>
          <p:nvPr/>
        </p:nvSpPr>
        <p:spPr>
          <a:xfrm>
            <a:off x="585216" y="2087418"/>
            <a:ext cx="10948416" cy="101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ru-RU" sz="2400" dirty="0">
                <a:solidFill>
                  <a:srgbClr val="44546A"/>
                </a:solidFill>
                <a:cs typeface="Calibri" panose="020F0502020204030204" pitchFamily="34" charset="0"/>
              </a:rPr>
              <a:t>Вне зависимости от степени использования ИИ именно авторы должны нести полную ответственность за содержание своих работ</a:t>
            </a:r>
            <a:endParaRPr lang="ru-RU" sz="2400" dirty="0">
              <a:solidFill>
                <a:srgbClr val="44546A"/>
              </a:solidFill>
              <a:latin typeface="Open Sans"/>
              <a:cs typeface="Calibri" panose="020F0502020204030204" pitchFamily="34" charset="0"/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88600367-5360-4198-9700-83F1718C93CB}"/>
              </a:ext>
            </a:extLst>
          </p:cNvPr>
          <p:cNvSpPr txBox="1">
            <a:spLocks/>
          </p:cNvSpPr>
          <p:nvPr/>
        </p:nvSpPr>
        <p:spPr>
          <a:xfrm>
            <a:off x="0" y="4184339"/>
            <a:ext cx="12192000" cy="513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Искусственный интеллект ответственность нести не сможет!</a:t>
            </a:r>
          </a:p>
        </p:txBody>
      </p:sp>
    </p:spTree>
    <p:extLst>
      <p:ext uri="{BB962C8B-B14F-4D97-AF65-F5344CB8AC3E}">
        <p14:creationId xmlns:p14="http://schemas.microsoft.com/office/powerpoint/2010/main" val="33525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4613" y="1623481"/>
            <a:ext cx="7462777" cy="49244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4613" y="2517485"/>
            <a:ext cx="7462777" cy="369332"/>
          </a:xfrm>
        </p:spPr>
        <p:txBody>
          <a:bodyPr/>
          <a:lstStyle/>
          <a:p>
            <a:r>
              <a:rPr lang="ru-RU" dirty="0"/>
              <a:t>Ваши вопросы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Юрий Чехович,</a:t>
            </a:r>
          </a:p>
          <a:p>
            <a:r>
              <a:rPr lang="ru-RU" dirty="0"/>
              <a:t>Исполнительный директор компании Антиплагиат, к.ф.-м.н.</a:t>
            </a:r>
          </a:p>
          <a:p>
            <a:r>
              <a:rPr lang="en-US" dirty="0"/>
              <a:t>chehovich@antiplagiat.ru</a:t>
            </a:r>
          </a:p>
          <a:p>
            <a:r>
              <a:rPr lang="ru-RU" dirty="0"/>
              <a:t>+7 495 </a:t>
            </a:r>
            <a:r>
              <a:rPr lang="en-US" dirty="0"/>
              <a:t>223 23 84</a:t>
            </a:r>
          </a:p>
          <a:p>
            <a:r>
              <a:rPr lang="en-US" dirty="0"/>
              <a:t>8 800 777 81 28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79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477FF920-2887-418A-B5FF-6E299C0A8C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B34FEA04-7F09-46DD-A977-2580FB198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id="{35A0F230-8495-4B1F-8696-236F29A48C28}"/>
              </a:ext>
            </a:extLst>
          </p:cNvPr>
          <p:cNvSpPr/>
          <p:nvPr/>
        </p:nvSpPr>
        <p:spPr>
          <a:xfrm>
            <a:off x="5319252" y="960582"/>
            <a:ext cx="1985818" cy="471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405A41-9E08-4EF7-85D2-82F84B3BA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 useBgFill="1"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F983AD-A165-4116-8EE5-05F512DD7CFD}"/>
              </a:ext>
            </a:extLst>
          </p:cNvPr>
          <p:cNvSpPr/>
          <p:nvPr/>
        </p:nvSpPr>
        <p:spPr>
          <a:xfrm>
            <a:off x="0" y="4890655"/>
            <a:ext cx="12192000" cy="19673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449A5-50F7-4D65-8E45-461A1A4F8929}"/>
              </a:ext>
            </a:extLst>
          </p:cNvPr>
          <p:cNvSpPr txBox="1"/>
          <p:nvPr/>
        </p:nvSpPr>
        <p:spPr>
          <a:xfrm>
            <a:off x="0" y="205970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В конце 2022 со всеми нами случился </a:t>
            </a:r>
            <a:r>
              <a:rPr lang="en-US" sz="3600" b="1" dirty="0">
                <a:solidFill>
                  <a:schemeClr val="bg1"/>
                </a:solidFill>
              </a:rPr>
              <a:t>ChatGPT…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12">
            <a:extLst>
              <a:ext uri="{FF2B5EF4-FFF2-40B4-BE49-F238E27FC236}">
                <a16:creationId xmlns:a16="http://schemas.microsoft.com/office/drawing/2014/main" id="{54B40FF8-26A2-4053-BB7F-43CE54B989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/>
              <a:t>21.02.2024</a:t>
            </a:r>
            <a:endParaRPr lang="ru-RU" dirty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30EC25D1-58F7-4547-81D7-9B0E1085B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24              «Современные тренды развития исследовательского университета»                КазНУ им. аль-Фараби</a:t>
            </a:r>
            <a:endParaRPr lang="ru-RU" dirty="0"/>
          </a:p>
        </p:txBody>
      </p:sp>
      <p:sp useBgFill="1">
        <p:nvSpPr>
          <p:cNvPr id="8" name="Прямоугольник 7">
            <a:extLst>
              <a:ext uri="{FF2B5EF4-FFF2-40B4-BE49-F238E27FC236}">
                <a16:creationId xmlns:a16="http://schemas.microsoft.com/office/drawing/2014/main" id="{35A0F230-8495-4B1F-8696-236F29A48C28}"/>
              </a:ext>
            </a:extLst>
          </p:cNvPr>
          <p:cNvSpPr/>
          <p:nvPr/>
        </p:nvSpPr>
        <p:spPr>
          <a:xfrm>
            <a:off x="5319252" y="960582"/>
            <a:ext cx="1985818" cy="471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405A41-9E08-4EF7-85D2-82F84B3BA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 useBgFill="1"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F983AD-A165-4116-8EE5-05F512DD7CFD}"/>
              </a:ext>
            </a:extLst>
          </p:cNvPr>
          <p:cNvSpPr/>
          <p:nvPr/>
        </p:nvSpPr>
        <p:spPr>
          <a:xfrm>
            <a:off x="0" y="4890655"/>
            <a:ext cx="12192000" cy="19673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post.healthline.com/wp-content/uploads/sites/3/2020/02/324144_2200-1200x628.jpg">
            <a:extLst>
              <a:ext uri="{FF2B5EF4-FFF2-40B4-BE49-F238E27FC236}">
                <a16:creationId xmlns:a16="http://schemas.microsoft.com/office/drawing/2014/main" id="{E9625137-308E-49DD-97D3-B22F82F4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4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0145AE61-05EB-4501-AE85-D35A9870E598}"/>
              </a:ext>
            </a:extLst>
          </p:cNvPr>
          <p:cNvSpPr/>
          <p:nvPr/>
        </p:nvSpPr>
        <p:spPr>
          <a:xfrm>
            <a:off x="2595418" y="785091"/>
            <a:ext cx="5338619" cy="1071418"/>
          </a:xfrm>
          <a:prstGeom prst="wedgeEllipseCallout">
            <a:avLst>
              <a:gd name="adj1" fmla="val 64113"/>
              <a:gd name="adj2" fmla="val 1354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Вас, похоже, </a:t>
            </a:r>
            <a:r>
              <a:rPr lang="en-US" sz="2400" b="1" dirty="0"/>
              <a:t>ChatGPT</a:t>
            </a:r>
            <a:endParaRPr lang="ru-RU" sz="24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FCBCAD-8502-43C9-BC44-7A61506FF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8046" y="1055801"/>
            <a:ext cx="14379018" cy="80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8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8E9ECD7-0CF6-4762-A0F4-F7498A9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</p:spPr>
        <p:txBody>
          <a:bodyPr>
            <a:normAutofit/>
          </a:bodyPr>
          <a:lstStyle/>
          <a:p>
            <a:r>
              <a:rPr lang="ru-RU" sz="3600" dirty="0"/>
              <a:t>Для чего в науке используют </a:t>
            </a:r>
            <a:r>
              <a:rPr lang="en-US" sz="3600" dirty="0"/>
              <a:t>ChatGPT</a:t>
            </a:r>
            <a:endParaRPr lang="ru-RU" sz="36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D2A694-3C2A-40D4-AA13-B48B97BAC5D6}"/>
              </a:ext>
            </a:extLst>
          </p:cNvPr>
          <p:cNvSpPr txBox="1">
            <a:spLocks/>
          </p:cNvSpPr>
          <p:nvPr/>
        </p:nvSpPr>
        <p:spPr>
          <a:xfrm>
            <a:off x="585216" y="2087418"/>
            <a:ext cx="10948416" cy="412865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Подготовка структуры работы</a:t>
            </a:r>
          </a:p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>
                <a:solidFill>
                  <a:srgbClr val="44546A"/>
                </a:solidFill>
                <a:latin typeface="Open Sans"/>
                <a:cs typeface="Calibri" panose="020F0502020204030204" pitchFamily="34" charset="0"/>
              </a:rPr>
              <a:t>Написание текста работы по структуре</a:t>
            </a:r>
          </a:p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Перевод и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перефраз</a:t>
            </a:r>
            <a:r>
              <a:rPr lang="ru-RU" sz="2800" dirty="0" err="1">
                <a:solidFill>
                  <a:srgbClr val="44546A"/>
                </a:solidFill>
                <a:latin typeface="Open Sans"/>
                <a:cs typeface="Calibri" panose="020F0502020204030204" pitchFamily="34" charset="0"/>
              </a:rPr>
              <a:t>ировка</a:t>
            </a:r>
            <a:endParaRPr lang="ru-RU" sz="2800" dirty="0">
              <a:solidFill>
                <a:srgbClr val="44546A"/>
              </a:solidFill>
              <a:latin typeface="Open Sans"/>
              <a:cs typeface="Calibri" panose="020F050202020403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Аннотирование текста</a:t>
            </a:r>
          </a:p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Улучшение стилистики текста</a:t>
            </a:r>
          </a:p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>
                <a:solidFill>
                  <a:srgbClr val="44546A"/>
                </a:solidFill>
                <a:latin typeface="Open Sans"/>
                <a:cs typeface="Calibri" panose="020F0502020204030204" pitchFamily="34" charset="0"/>
              </a:rPr>
              <a:t>…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0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8E9ECD7-0CF6-4762-A0F4-F7498A9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Opensans"/>
              </a:rPr>
              <a:t>Искусственный интеллект приходит в нашу жизнь</a:t>
            </a:r>
            <a:endParaRPr lang="ru-RU" sz="36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50" name="Picture 2" descr="https://habrastorage.org/r/w1560/getpro/habr/upload_files/0b9/5ac/a66/0b95aca669f1875a19eb124b220384e6.png">
            <a:extLst>
              <a:ext uri="{FF2B5EF4-FFF2-40B4-BE49-F238E27FC236}">
                <a16:creationId xmlns:a16="http://schemas.microsoft.com/office/drawing/2014/main" id="{BB4DD6A0-EBFC-4FFD-8D8C-1A9F18A2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94332A-7D58-49A5-8116-79E7A5827D3F}"/>
              </a:ext>
            </a:extLst>
          </p:cNvPr>
          <p:cNvSpPr/>
          <p:nvPr/>
        </p:nvSpPr>
        <p:spPr>
          <a:xfrm>
            <a:off x="8022269" y="6534045"/>
            <a:ext cx="4169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Источник: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4"/>
              </a:rPr>
              <a:t>https://habr.com/ru/companies/ods/articles/716918/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96C5D2-8C7D-47CA-A9C7-327E6EF11D9A}"/>
              </a:ext>
            </a:extLst>
          </p:cNvPr>
          <p:cNvSpPr/>
          <p:nvPr/>
        </p:nvSpPr>
        <p:spPr>
          <a:xfrm>
            <a:off x="0" y="64655"/>
            <a:ext cx="4645891" cy="3509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10CC6C8-098A-4F66-99AD-ABCBDC82829F}"/>
              </a:ext>
            </a:extLst>
          </p:cNvPr>
          <p:cNvSpPr txBox="1">
            <a:spLocks/>
          </p:cNvSpPr>
          <p:nvPr/>
        </p:nvSpPr>
        <p:spPr>
          <a:xfrm>
            <a:off x="567224" y="-101600"/>
            <a:ext cx="11366157" cy="54824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Генеративные модели появились не вчера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62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8E9ECD7-0CF6-4762-A0F4-F7498A9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1" y="191508"/>
            <a:ext cx="10909139" cy="618721"/>
          </a:xfrm>
        </p:spPr>
        <p:txBody>
          <a:bodyPr>
            <a:normAutofit/>
          </a:bodyPr>
          <a:lstStyle/>
          <a:p>
            <a:r>
              <a:rPr lang="en-US" sz="3600" dirty="0"/>
              <a:t>ChatGPT </a:t>
            </a:r>
            <a:r>
              <a:rPr lang="ru-RU" sz="3600" dirty="0"/>
              <a:t>не одинок…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6E57A9-3D94-4818-8E19-6423223CF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109" y="5258392"/>
            <a:ext cx="3664868" cy="7081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E6AA55-6D18-4CEA-8643-33C952A6E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610" y="5451050"/>
            <a:ext cx="2822693" cy="4877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57C7B7-41AF-44D3-BAC7-905684A7F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182" y="4070091"/>
            <a:ext cx="2027382" cy="6193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EDA5B9-067B-4CFB-A2FC-2F49FFBF8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311" y="4514043"/>
            <a:ext cx="3145809" cy="6584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EBF9BC-273F-4326-BDBA-086C6B94C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880" y="3173558"/>
            <a:ext cx="3587840" cy="87543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193240-A596-423B-BC94-2F8BF1DFCE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495" y="3648803"/>
            <a:ext cx="1908213" cy="72548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396641E-14D3-4824-B0E9-72838183E1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6364" y="1387154"/>
            <a:ext cx="2295644" cy="8207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25415CC-ADFD-4769-9742-D2EDE8E6DC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3816" y="2475778"/>
            <a:ext cx="3008033" cy="7416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3E0054-C768-46DA-AAF0-449D9C07E1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6177" y="1145489"/>
            <a:ext cx="2104247" cy="14037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D80A0A5-DB41-4B84-8EA9-0DD796FC97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738" y="1941467"/>
            <a:ext cx="1781918" cy="9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0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8E9ECD7-0CF6-4762-A0F4-F7498A95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508"/>
            <a:ext cx="12191999" cy="618721"/>
          </a:xfrm>
        </p:spPr>
        <p:txBody>
          <a:bodyPr>
            <a:normAutofit/>
          </a:bodyPr>
          <a:lstStyle/>
          <a:p>
            <a:r>
              <a:rPr lang="ru-RU" sz="3600" dirty="0"/>
              <a:t>Почему генеративные сервисы востребованы?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D2A694-3C2A-40D4-AA13-B48B97BAC5D6}"/>
              </a:ext>
            </a:extLst>
          </p:cNvPr>
          <p:cNvSpPr txBox="1">
            <a:spLocks/>
          </p:cNvSpPr>
          <p:nvPr/>
        </p:nvSpPr>
        <p:spPr>
          <a:xfrm>
            <a:off x="585216" y="2087418"/>
            <a:ext cx="10948416" cy="412865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44546A"/>
                </a:solidFill>
                <a:cs typeface="Calibri" panose="020F0502020204030204" pitchFamily="34" charset="0"/>
              </a:rPr>
              <a:t>Доступность – диалоговый режим работы создает ощущение, что общаешься с живым человеком</a:t>
            </a:r>
          </a:p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Скорость – можно быстро получить много текста</a:t>
            </a:r>
          </a:p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44546A"/>
                </a:solidFill>
                <a:latin typeface="Open Sans"/>
                <a:cs typeface="Calibri" panose="020F0502020204030204" pitchFamily="34" charset="0"/>
              </a:rPr>
              <a:t>Натуральность – текст очень похож на «человеческий»</a:t>
            </a:r>
          </a:p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44546A"/>
                </a:solidFill>
                <a:latin typeface="Open Sans"/>
                <a:cs typeface="Calibri" panose="020F0502020204030204" pitchFamily="34" charset="0"/>
              </a:rPr>
              <a:t>Итеративность – результат можно «подгонять под себя»</a:t>
            </a:r>
          </a:p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44546A"/>
                </a:solidFill>
                <a:latin typeface="Open Sans"/>
                <a:cs typeface="Calibri" panose="020F0502020204030204" pitchFamily="34" charset="0"/>
              </a:rPr>
              <a:t>Формальная оригинальность – полученный текст отсутствует в каких-либо базах и оценивается детекторами плагиата как оригинальный</a:t>
            </a:r>
          </a:p>
        </p:txBody>
      </p:sp>
    </p:spTree>
    <p:extLst>
      <p:ext uri="{BB962C8B-B14F-4D97-AF65-F5344CB8AC3E}">
        <p14:creationId xmlns:p14="http://schemas.microsoft.com/office/powerpoint/2010/main" val="247735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FA613-70CD-43FE-B563-CD6AB35E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24              «Современные тренды развития исследовательского университета»                КазНУ им. аль-Фараби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C51A2-0D2C-438E-BF63-049CF115C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F8EEC-06A0-4D24-83BC-D347C3216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21.02.2024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5C05CE-A117-4F6B-8D66-6C08CD1E8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24" y="2342437"/>
            <a:ext cx="4650807" cy="20406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FA72C6-7089-4034-B0DC-5F147268E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341" y="2346263"/>
            <a:ext cx="4876061" cy="203683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8139A1-5E1A-4532-851B-A6E2A35B8FCF}"/>
              </a:ext>
            </a:extLst>
          </p:cNvPr>
          <p:cNvSpPr txBox="1">
            <a:spLocks/>
          </p:cNvSpPr>
          <p:nvPr/>
        </p:nvSpPr>
        <p:spPr>
          <a:xfrm>
            <a:off x="0" y="4480830"/>
            <a:ext cx="12192000" cy="178232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Это повышает привлекательность использования искусственных текстов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в учебных и научных работах.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Кроме того генеративные модели могут использоваться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для перефразировки и перевода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6BB738-653C-4C8E-BE04-74407F9E0E98}"/>
              </a:ext>
            </a:extLst>
          </p:cNvPr>
          <p:cNvSpPr/>
          <p:nvPr/>
        </p:nvSpPr>
        <p:spPr>
          <a:xfrm>
            <a:off x="0" y="1295536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44546A"/>
                </a:solidFill>
                <a:latin typeface="Open Sans"/>
                <a:cs typeface="Calibri" panose="020F0502020204030204" pitchFamily="34" charset="0"/>
              </a:rPr>
              <a:t>Искусственный текст часто обладает высокой степенью формальной оригинальности</a:t>
            </a: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31C037C-B069-4017-9CF8-60C7FE2B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Важная особенность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759953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10.xml><?xml version="1.0" encoding="utf-8"?>
<a:theme xmlns:a="http://schemas.openxmlformats.org/drawingml/2006/main" name="14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11.xml><?xml version="1.0" encoding="utf-8"?>
<a:theme xmlns:a="http://schemas.openxmlformats.org/drawingml/2006/main" name="9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B4FB05C7-4811-4866-BD2C-FE9128824BB1}" vid="{58DD139D-6367-43F9-9A1E-FADEC67B4DBD}"/>
    </a:ext>
  </a:extLst>
</a:theme>
</file>

<file path=ppt/theme/theme3.xml><?xml version="1.0" encoding="utf-8"?>
<a:theme xmlns:a="http://schemas.openxmlformats.org/drawingml/2006/main" name="10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16-9_шаблон" id="{D4E4B288-EC61-4EA2-9F5B-DBE775457062}" vid="{3DEA4EF9-296B-4616-B73B-1726AA26991B}"/>
    </a:ext>
  </a:extLst>
</a:theme>
</file>

<file path=ppt/theme/theme4.xml><?xml version="1.0" encoding="utf-8"?>
<a:theme xmlns:a="http://schemas.openxmlformats.org/drawingml/2006/main" name="2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5.xml><?xml version="1.0" encoding="utf-8"?>
<a:theme xmlns:a="http://schemas.openxmlformats.org/drawingml/2006/main" name="11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6.xml><?xml version="1.0" encoding="utf-8"?>
<a:theme xmlns:a="http://schemas.openxmlformats.org/drawingml/2006/main" name="12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16-9_шаблон" id="{D4E4B288-EC61-4EA2-9F5B-DBE775457062}" vid="{3DEA4EF9-296B-4616-B73B-1726AA26991B}"/>
    </a:ext>
  </a:extLst>
</a:theme>
</file>

<file path=ppt/theme/theme7.xml><?xml version="1.0" encoding="utf-8"?>
<a:theme xmlns:a="http://schemas.openxmlformats.org/drawingml/2006/main" name="16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8.xml><?xml version="1.0" encoding="utf-8"?>
<a:theme xmlns:a="http://schemas.openxmlformats.org/drawingml/2006/main" name="13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16-9_шаблон" id="{D4E4B288-EC61-4EA2-9F5B-DBE775457062}" vid="{3DEA4EF9-296B-4616-B73B-1726AA26991B}"/>
    </a:ext>
  </a:extLst>
</a:theme>
</file>

<file path=ppt/theme/theme9.xml><?xml version="1.0" encoding="utf-8"?>
<a:theme xmlns:a="http://schemas.openxmlformats.org/drawingml/2006/main" name="15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AP_pres_4-3_шаблон</Template>
  <TotalTime>17416</TotalTime>
  <Words>1892</Words>
  <Application>Microsoft Office PowerPoint</Application>
  <PresentationFormat>Широкоэкранный</PresentationFormat>
  <Paragraphs>230</Paragraphs>
  <Slides>24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24</vt:i4>
      </vt:variant>
    </vt:vector>
  </HeadingPairs>
  <TitlesOfParts>
    <vt:vector size="44" baseType="lpstr">
      <vt:lpstr>Microsoft YaHei</vt:lpstr>
      <vt:lpstr>Arial</vt:lpstr>
      <vt:lpstr>Calibri</vt:lpstr>
      <vt:lpstr>DroidSans</vt:lpstr>
      <vt:lpstr>DroidSans-Slant_213</vt:lpstr>
      <vt:lpstr>Open Sans</vt:lpstr>
      <vt:lpstr>Opensans</vt:lpstr>
      <vt:lpstr>Times New Roman</vt:lpstr>
      <vt:lpstr>Wingdings</vt:lpstr>
      <vt:lpstr>Тема Office</vt:lpstr>
      <vt:lpstr>1_Тема Office</vt:lpstr>
      <vt:lpstr>10_Тема Office</vt:lpstr>
      <vt:lpstr>2_Тема Office</vt:lpstr>
      <vt:lpstr>11_Тема Office</vt:lpstr>
      <vt:lpstr>12_Тема Office</vt:lpstr>
      <vt:lpstr>16_Тема Office</vt:lpstr>
      <vt:lpstr>13_Тема Office</vt:lpstr>
      <vt:lpstr>15_Тема Office</vt:lpstr>
      <vt:lpstr>14_Тема Office</vt:lpstr>
      <vt:lpstr>9_Тема Office</vt:lpstr>
      <vt:lpstr>Технологии искусственного интеллекта  в системе Антиплагиат</vt:lpstr>
      <vt:lpstr>Содержание доклада</vt:lpstr>
      <vt:lpstr>Презентация PowerPoint</vt:lpstr>
      <vt:lpstr>Презентация PowerPoint</vt:lpstr>
      <vt:lpstr>Для чего в науке используют ChatGPT</vt:lpstr>
      <vt:lpstr>Искусственный интеллект приходит в нашу жизнь</vt:lpstr>
      <vt:lpstr>ChatGPT не одинок…</vt:lpstr>
      <vt:lpstr>Почему генеративные сервисы востребованы?</vt:lpstr>
      <vt:lpstr>Важная особенность</vt:lpstr>
      <vt:lpstr>Является ли текст, созданный ИИ, плагиатом?</vt:lpstr>
      <vt:lpstr>Можно ли выявить искусственный текст?</vt:lpstr>
      <vt:lpstr>Выявление искусственных текстов в системе Антиплагиат</vt:lpstr>
      <vt:lpstr>Выявление искусственных текстов в системе Антиплагиат</vt:lpstr>
      <vt:lpstr>Детектор искусственных текстов в системе Антиплагиат</vt:lpstr>
      <vt:lpstr>Детектор искусственных текстов в системе Антиплагиат</vt:lpstr>
      <vt:lpstr>Детектор искусственных текстов в системе Антиплагиат</vt:lpstr>
      <vt:lpstr>Детектор искусственных текстов в системе Антиплагиат</vt:lpstr>
      <vt:lpstr>Выявление искусственных текстов</vt:lpstr>
      <vt:lpstr>Является ли текст, созданный ИИ, плагиатом?</vt:lpstr>
      <vt:lpstr>Презентация PowerPoint</vt:lpstr>
      <vt:lpstr>Подозрительный документ найден. Что с этим делать?</vt:lpstr>
      <vt:lpstr>Как организовать научную работу в условиях использования ИИ?</vt:lpstr>
      <vt:lpstr>Ответственность авторов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 Chehovich</dc:creator>
  <cp:lastModifiedBy>Yury Chehovich</cp:lastModifiedBy>
  <cp:revision>478</cp:revision>
  <dcterms:created xsi:type="dcterms:W3CDTF">2018-09-17T12:17:34Z</dcterms:created>
  <dcterms:modified xsi:type="dcterms:W3CDTF">2024-02-21T03:45:37Z</dcterms:modified>
</cp:coreProperties>
</file>